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452" r:id="rId2"/>
    <p:sldId id="440" r:id="rId3"/>
    <p:sldId id="509" r:id="rId4"/>
    <p:sldId id="537" r:id="rId5"/>
    <p:sldId id="538" r:id="rId6"/>
    <p:sldId id="481" r:id="rId7"/>
    <p:sldId id="543" r:id="rId8"/>
    <p:sldId id="512" r:id="rId9"/>
    <p:sldId id="528" r:id="rId10"/>
    <p:sldId id="479" r:id="rId11"/>
    <p:sldId id="529" r:id="rId12"/>
    <p:sldId id="541" r:id="rId13"/>
    <p:sldId id="542" r:id="rId14"/>
    <p:sldId id="544" r:id="rId15"/>
    <p:sldId id="508" r:id="rId16"/>
    <p:sldId id="530" r:id="rId17"/>
    <p:sldId id="478" r:id="rId18"/>
    <p:sldId id="477" r:id="rId19"/>
    <p:sldId id="462" r:id="rId20"/>
    <p:sldId id="531" r:id="rId21"/>
    <p:sldId id="511" r:id="rId22"/>
    <p:sldId id="532" r:id="rId23"/>
    <p:sldId id="533" r:id="rId24"/>
    <p:sldId id="534" r:id="rId25"/>
    <p:sldId id="463" r:id="rId26"/>
    <p:sldId id="516" r:id="rId27"/>
    <p:sldId id="525" r:id="rId28"/>
    <p:sldId id="527" r:id="rId29"/>
    <p:sldId id="524" r:id="rId30"/>
    <p:sldId id="526" r:id="rId31"/>
    <p:sldId id="539" r:id="rId32"/>
    <p:sldId id="540" r:id="rId33"/>
    <p:sldId id="510" r:id="rId34"/>
    <p:sldId id="535" r:id="rId35"/>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p15:clr>
            <a:srgbClr val="A4A3A4"/>
          </p15:clr>
        </p15:guide>
        <p15:guide id="2" pos="3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C619"/>
    <a:srgbClr val="FCD5B5"/>
    <a:srgbClr val="DA2032"/>
    <a:srgbClr val="8EB4E3"/>
    <a:srgbClr val="0000FF"/>
    <a:srgbClr val="F2DCDB"/>
    <a:srgbClr val="E20000"/>
    <a:srgbClr val="E6E0EC"/>
    <a:srgbClr val="DFDDDD"/>
    <a:srgbClr val="FDC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75692" autoAdjust="0"/>
  </p:normalViewPr>
  <p:slideViewPr>
    <p:cSldViewPr>
      <p:cViewPr varScale="1">
        <p:scale>
          <a:sx n="80" d="100"/>
          <a:sy n="80" d="100"/>
        </p:scale>
        <p:origin x="108" y="174"/>
      </p:cViewPr>
      <p:guideLst>
        <p:guide orient="horz" pos="482"/>
        <p:guide pos="385"/>
      </p:guideLst>
    </p:cSldViewPr>
  </p:slideViewPr>
  <p:outlineViewPr>
    <p:cViewPr>
      <p:scale>
        <a:sx n="33" d="100"/>
        <a:sy n="33" d="100"/>
      </p:scale>
      <p:origin x="0" y="6"/>
    </p:cViewPr>
  </p:outlineViewPr>
  <p:notesTextViewPr>
    <p:cViewPr>
      <p:scale>
        <a:sx n="1" d="1"/>
        <a:sy n="1" d="1"/>
      </p:scale>
      <p:origin x="0" y="0"/>
    </p:cViewPr>
  </p:notesTextViewPr>
  <p:sorterViewPr>
    <p:cViewPr>
      <p:scale>
        <a:sx n="140" d="100"/>
        <a:sy n="140" d="100"/>
      </p:scale>
      <p:origin x="0" y="12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5.wmf"/><Relationship Id="rId7" Type="http://schemas.openxmlformats.org/officeDocument/2006/relationships/image" Target="../media/image59.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10" Type="http://schemas.openxmlformats.org/officeDocument/2006/relationships/image" Target="../media/image62.wmf"/><Relationship Id="rId4" Type="http://schemas.openxmlformats.org/officeDocument/2006/relationships/image" Target="../media/image56.wmf"/><Relationship Id="rId9"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6411"/>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5" y="1"/>
            <a:ext cx="2945659" cy="496411"/>
          </a:xfrm>
          <a:prstGeom prst="rect">
            <a:avLst/>
          </a:prstGeom>
        </p:spPr>
        <p:txBody>
          <a:bodyPr vert="horz" lIns="91440" tIns="45720" rIns="91440" bIns="45720" rtlCol="0"/>
          <a:lstStyle>
            <a:lvl1pPr algn="r">
              <a:defRPr sz="1200"/>
            </a:lvl1pPr>
          </a:lstStyle>
          <a:p>
            <a:fld id="{CAB190E1-8699-4B44-A32E-E6E3EA18DF1B}" type="datetimeFigureOut">
              <a:rPr lang="ru-RU" smtClean="0"/>
              <a:t>12.06.2017</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B8C030B7-298A-4DEC-9975-2626881CE9FD}" type="slidenum">
              <a:rPr lang="ru-RU" smtClean="0"/>
              <a:t>‹#›</a:t>
            </a:fld>
            <a:endParaRPr lang="ru-RU" dirty="0"/>
          </a:p>
        </p:txBody>
      </p:sp>
    </p:spTree>
    <p:extLst>
      <p:ext uri="{BB962C8B-B14F-4D97-AF65-F5344CB8AC3E}">
        <p14:creationId xmlns:p14="http://schemas.microsoft.com/office/powerpoint/2010/main" val="1922824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dirty="0"/>
              <a:t>To describe the clot growth numerically several parameters are used. They are calculated automatically from the video files. The main ones are: Lag time – time between activation and start of clot growth, it characterizes the initiation phase of clot growth; average rate of clot growth characterizes the propagation phase and it is calculates as a slope of clot size vs time plot between 15 and 25 min of clot growth; Tsp is the time of spontaneous clots appearance in the sample volume that had no initial contact with activating insert. It is defined as the time from the beginning of the measurement until the average area of spontaneous clots in computational region reaches 5% of overall area of the region of calculation. </a:t>
            </a:r>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6516" indent="-298660">
              <a:defRPr>
                <a:solidFill>
                  <a:schemeClr val="tx1"/>
                </a:solidFill>
                <a:latin typeface="Calibri" pitchFamily="34" charset="0"/>
              </a:defRPr>
            </a:lvl2pPr>
            <a:lvl3pPr marL="1194641" indent="-238929">
              <a:defRPr>
                <a:solidFill>
                  <a:schemeClr val="tx1"/>
                </a:solidFill>
                <a:latin typeface="Calibri" pitchFamily="34" charset="0"/>
              </a:defRPr>
            </a:lvl3pPr>
            <a:lvl4pPr marL="1672497" indent="-238929">
              <a:defRPr>
                <a:solidFill>
                  <a:schemeClr val="tx1"/>
                </a:solidFill>
                <a:latin typeface="Calibri" pitchFamily="34" charset="0"/>
              </a:defRPr>
            </a:lvl4pPr>
            <a:lvl5pPr marL="2150353" indent="-238929">
              <a:defRPr>
                <a:solidFill>
                  <a:schemeClr val="tx1"/>
                </a:solidFill>
                <a:latin typeface="Calibri" pitchFamily="34" charset="0"/>
              </a:defRPr>
            </a:lvl5pPr>
            <a:lvl6pPr marL="2628209" indent="-238929" fontAlgn="base">
              <a:spcBef>
                <a:spcPct val="0"/>
              </a:spcBef>
              <a:spcAft>
                <a:spcPct val="0"/>
              </a:spcAft>
              <a:defRPr>
                <a:solidFill>
                  <a:schemeClr val="tx1"/>
                </a:solidFill>
                <a:latin typeface="Calibri" pitchFamily="34" charset="0"/>
              </a:defRPr>
            </a:lvl6pPr>
            <a:lvl7pPr marL="3106065" indent="-238929" fontAlgn="base">
              <a:spcBef>
                <a:spcPct val="0"/>
              </a:spcBef>
              <a:spcAft>
                <a:spcPct val="0"/>
              </a:spcAft>
              <a:defRPr>
                <a:solidFill>
                  <a:schemeClr val="tx1"/>
                </a:solidFill>
                <a:latin typeface="Calibri" pitchFamily="34" charset="0"/>
              </a:defRPr>
            </a:lvl7pPr>
            <a:lvl8pPr marL="3583921" indent="-238929" fontAlgn="base">
              <a:spcBef>
                <a:spcPct val="0"/>
              </a:spcBef>
              <a:spcAft>
                <a:spcPct val="0"/>
              </a:spcAft>
              <a:defRPr>
                <a:solidFill>
                  <a:schemeClr val="tx1"/>
                </a:solidFill>
                <a:latin typeface="Calibri" pitchFamily="34" charset="0"/>
              </a:defRPr>
            </a:lvl8pPr>
            <a:lvl9pPr marL="4061777" indent="-238929"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2CE2D6C-A55A-48D3-93F5-F9981274846C}" type="slidenum">
              <a:rPr lang="ru-RU" altLang="ru-RU"/>
              <a:pPr fontAlgn="base">
                <a:spcBef>
                  <a:spcPct val="0"/>
                </a:spcBef>
                <a:spcAft>
                  <a:spcPct val="0"/>
                </a:spcAft>
              </a:pPr>
              <a:t>12</a:t>
            </a:fld>
            <a:endParaRPr lang="ru-RU" altLang="ru-RU"/>
          </a:p>
        </p:txBody>
      </p:sp>
    </p:spTree>
    <p:extLst>
      <p:ext uri="{BB962C8B-B14F-4D97-AF65-F5344CB8AC3E}">
        <p14:creationId xmlns:p14="http://schemas.microsoft.com/office/powerpoint/2010/main" val="203543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dirty="0"/>
              <a:t>There are several complementary parameters. Vi is the average rate of clot growth calculated on the interval 2-6 minutes after the beginning of clot growth, it characterizes the initiation phase of clot growth.  If V cannot be calculated because of the presence of spontaneous clots (Tsp is short) V sets equal to Vi parameter .</a:t>
            </a:r>
          </a:p>
          <a:p>
            <a:pPr>
              <a:spcBef>
                <a:spcPct val="0"/>
              </a:spcBef>
            </a:pPr>
            <a:r>
              <a:rPr lang="en-US" altLang="ru-RU" dirty="0"/>
              <a:t>D is an optical parameter equal to intensity of light scattering from a fibrin clot. It is proportional to the density of the fibrin clot mesh</a:t>
            </a:r>
          </a:p>
          <a:p>
            <a:pPr>
              <a:spcBef>
                <a:spcPct val="0"/>
              </a:spcBef>
            </a:pPr>
            <a:r>
              <a:rPr lang="en-US" altLang="ru-RU" dirty="0"/>
              <a:t>CS is the clot size on the 30th min of the measurement. </a:t>
            </a:r>
            <a:endParaRPr lang="ru-RU" altLang="ru-RU" dirty="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6516" indent="-298660">
              <a:defRPr>
                <a:solidFill>
                  <a:schemeClr val="tx1"/>
                </a:solidFill>
                <a:latin typeface="Calibri" pitchFamily="34" charset="0"/>
              </a:defRPr>
            </a:lvl2pPr>
            <a:lvl3pPr marL="1194641" indent="-238929">
              <a:defRPr>
                <a:solidFill>
                  <a:schemeClr val="tx1"/>
                </a:solidFill>
                <a:latin typeface="Calibri" pitchFamily="34" charset="0"/>
              </a:defRPr>
            </a:lvl3pPr>
            <a:lvl4pPr marL="1672497" indent="-238929">
              <a:defRPr>
                <a:solidFill>
                  <a:schemeClr val="tx1"/>
                </a:solidFill>
                <a:latin typeface="Calibri" pitchFamily="34" charset="0"/>
              </a:defRPr>
            </a:lvl4pPr>
            <a:lvl5pPr marL="2150353" indent="-238929">
              <a:defRPr>
                <a:solidFill>
                  <a:schemeClr val="tx1"/>
                </a:solidFill>
                <a:latin typeface="Calibri" pitchFamily="34" charset="0"/>
              </a:defRPr>
            </a:lvl5pPr>
            <a:lvl6pPr marL="2628209" indent="-238929" fontAlgn="base">
              <a:spcBef>
                <a:spcPct val="0"/>
              </a:spcBef>
              <a:spcAft>
                <a:spcPct val="0"/>
              </a:spcAft>
              <a:defRPr>
                <a:solidFill>
                  <a:schemeClr val="tx1"/>
                </a:solidFill>
                <a:latin typeface="Calibri" pitchFamily="34" charset="0"/>
              </a:defRPr>
            </a:lvl6pPr>
            <a:lvl7pPr marL="3106065" indent="-238929" fontAlgn="base">
              <a:spcBef>
                <a:spcPct val="0"/>
              </a:spcBef>
              <a:spcAft>
                <a:spcPct val="0"/>
              </a:spcAft>
              <a:defRPr>
                <a:solidFill>
                  <a:schemeClr val="tx1"/>
                </a:solidFill>
                <a:latin typeface="Calibri" pitchFamily="34" charset="0"/>
              </a:defRPr>
            </a:lvl7pPr>
            <a:lvl8pPr marL="3583921" indent="-238929" fontAlgn="base">
              <a:spcBef>
                <a:spcPct val="0"/>
              </a:spcBef>
              <a:spcAft>
                <a:spcPct val="0"/>
              </a:spcAft>
              <a:defRPr>
                <a:solidFill>
                  <a:schemeClr val="tx1"/>
                </a:solidFill>
                <a:latin typeface="Calibri" pitchFamily="34" charset="0"/>
              </a:defRPr>
            </a:lvl8pPr>
            <a:lvl9pPr marL="4061777" indent="-238929"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2CE2D6C-A55A-48D3-93F5-F9981274846C}" type="slidenum">
              <a:rPr lang="ru-RU" altLang="ru-RU"/>
              <a:pPr fontAlgn="base">
                <a:spcBef>
                  <a:spcPct val="0"/>
                </a:spcBef>
                <a:spcAft>
                  <a:spcPct val="0"/>
                </a:spcAft>
              </a:pPr>
              <a:t>13</a:t>
            </a:fld>
            <a:endParaRPr lang="ru-RU" altLang="ru-RU"/>
          </a:p>
        </p:txBody>
      </p:sp>
    </p:spTree>
    <p:extLst>
      <p:ext uri="{BB962C8B-B14F-4D97-AF65-F5344CB8AC3E}">
        <p14:creationId xmlns:p14="http://schemas.microsoft.com/office/powerpoint/2010/main" val="238535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15</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 test measuring the activity of thrombin in the case of mixing the sample with an activator has long been developed and exists in a variety of commercially available versions. When activated, the amplitude of thrombin increases dramatically, then thrombin is inhibited. As a result, a characteristic thrombin generation curve is obtained which is characterized by the maximum amplitude, the thrombin generation delay and the area called thrombin potential.</a:t>
            </a:r>
            <a:br>
              <a:rPr lang="en-US" dirty="0"/>
            </a:br>
            <a:r>
              <a:rPr lang="en-US" dirty="0"/>
              <a:t>And how does generation of thrombin occur in the case when the activator is not in the entire volume, but sits on the wall of the vessel? To answer this question, we developed a new generation of </a:t>
            </a:r>
            <a:r>
              <a:rPr lang="en-US" dirty="0" err="1"/>
              <a:t>thrombodynamics</a:t>
            </a:r>
            <a:r>
              <a:rPr lang="en-US" dirty="0"/>
              <a:t> test, in which it is possible to measure both the formation of fibrin and thrombin</a:t>
            </a:r>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16</a:t>
            </a:fld>
            <a:endParaRPr lang="ru-RU"/>
          </a:p>
        </p:txBody>
      </p:sp>
    </p:spTree>
    <p:extLst>
      <p:ext uri="{BB962C8B-B14F-4D97-AF65-F5344CB8AC3E}">
        <p14:creationId xmlns:p14="http://schemas.microsoft.com/office/powerpoint/2010/main" val="192691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17</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18</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19</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upper picture is the activator and the plasma. The formation of fibrin has begun. The graph below shows how the thrombin activity is distributed at this time. A small amount of it appeared on the activator. Next we see a rapid increase in the amount of thrombin, similar to what we saw in the thrombin generation test. The clot has already grown by a notable distance. Further, as the clot grows in the </a:t>
            </a:r>
            <a:r>
              <a:rPr lang="en-US" dirty="0" err="1"/>
              <a:t>inactivator</a:t>
            </a:r>
            <a:r>
              <a:rPr lang="en-US" dirty="0"/>
              <a:t> region, its activity decreases, but we see a spread. As if the peak of thrombin activity is moving, and fibrin moves with it. Removing from the activator, the height of the peak falls, but at some point it becomes stationary, and the growth of the clot is already taking place independently of the tissue factor, since it is already covered by a large layer of fibrin. In this thrombin can be distributed independently.</a:t>
            </a:r>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20</a:t>
            </a:fld>
            <a:endParaRPr lang="ru-RU"/>
          </a:p>
        </p:txBody>
      </p:sp>
    </p:spTree>
    <p:extLst>
      <p:ext uri="{BB962C8B-B14F-4D97-AF65-F5344CB8AC3E}">
        <p14:creationId xmlns:p14="http://schemas.microsoft.com/office/powerpoint/2010/main" val="339266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21</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 test measuring the activity of thrombin in the case of mixing the sample with an activator has long been developed and exists in a variety of commercially available versions. When activated, the amplitude of thrombin increases dramatically, then thrombin is inhibited. As a result, a characteristic thrombin generation curve is obtained which is characterized by the maximum amplitude, the thrombin generation delay and the area called thrombin potential.</a:t>
            </a:r>
            <a:br>
              <a:rPr lang="en-US" dirty="0"/>
            </a:br>
            <a:r>
              <a:rPr lang="en-US" dirty="0"/>
              <a:t>And how does generation of thrombin occur in the case when the activator is not in the entire volume, but sits on the wall of the vessel? To answer this question, we developed a new generation of </a:t>
            </a:r>
            <a:r>
              <a:rPr lang="en-US" dirty="0" err="1"/>
              <a:t>thrombodynamics</a:t>
            </a:r>
            <a:r>
              <a:rPr lang="en-US" dirty="0"/>
              <a:t> test, in which it is possible to measure both the formation of fibrin and thrombin</a:t>
            </a:r>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22</a:t>
            </a:fld>
            <a:endParaRPr lang="ru-RU"/>
          </a:p>
        </p:txBody>
      </p:sp>
    </p:spTree>
    <p:extLst>
      <p:ext uri="{BB962C8B-B14F-4D97-AF65-F5344CB8AC3E}">
        <p14:creationId xmlns:p14="http://schemas.microsoft.com/office/powerpoint/2010/main" val="192691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fact, these are not different processes. What is a moving thrombin peak? With the growth of the fibrin clot, successively at each point appears the same peak generation of thrombin, but with a delay in time. And this process of rapid activation and inhibition of thrombin occurs sequentially at all points along the path of clot growth. We see it as a moving peak.</a:t>
            </a:r>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23</a:t>
            </a:fld>
            <a:endParaRPr lang="ru-RU"/>
          </a:p>
        </p:txBody>
      </p:sp>
    </p:spTree>
    <p:extLst>
      <p:ext uri="{BB962C8B-B14F-4D97-AF65-F5344CB8AC3E}">
        <p14:creationId xmlns:p14="http://schemas.microsoft.com/office/powerpoint/2010/main" val="315995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One of the difficulties in working with the thrombin generation test is the need to work with low concentrations of activators to achieve maximum sensitivity and not lose sensitivity to reactions of the internal coagulation pathway. This leads to poor reproducibility and a strong dependence on the source of the tissue factor, which requires great accuracy when working with reagents. The left graph shows the thrombin generation curves with different activation powers. The peak decreases, and the delay in the formation of thrombin increases.</a:t>
            </a:r>
            <a:br>
              <a:rPr lang="en-US" dirty="0"/>
            </a:br>
            <a:r>
              <a:rPr lang="en-US" dirty="0"/>
              <a:t>On the right are the thrombin generation curves when removed from the activator. The maximum amplitude is observed on the activator, then the peak decreases, and everything appears later in time. Those. The same effect of reducing activation is achieved without the use of low concentrations of TF. On the activator it is quite a lot, but when removed from the activator, the peak decreases, and no longer depends on how it was activated. This allows us to circumvent one of the drawbacks of the thrombin generation test when achieving the same effect.</a:t>
            </a:r>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24</a:t>
            </a:fld>
            <a:endParaRPr lang="ru-RU"/>
          </a:p>
        </p:txBody>
      </p:sp>
    </p:spTree>
    <p:extLst>
      <p:ext uri="{BB962C8B-B14F-4D97-AF65-F5344CB8AC3E}">
        <p14:creationId xmlns:p14="http://schemas.microsoft.com/office/powerpoint/2010/main" val="131060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25</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26</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27</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28</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29</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30</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32</a:t>
            </a:fld>
            <a:endParaRPr lang="ru-RU" dirty="0"/>
          </a:p>
        </p:txBody>
      </p:sp>
    </p:spTree>
    <p:extLst>
      <p:ext uri="{BB962C8B-B14F-4D97-AF65-F5344CB8AC3E}">
        <p14:creationId xmlns:p14="http://schemas.microsoft.com/office/powerpoint/2010/main" val="2002412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33</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sz="11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8C030B7-298A-4DEC-9975-2626881CE9FD}" type="slidenum">
              <a:rPr lang="ru-RU" smtClean="0"/>
              <a:t>3</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6</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5712">
              <a:spcBef>
                <a:spcPct val="0"/>
              </a:spcBef>
              <a:defRPr/>
            </a:pPr>
            <a:r>
              <a:rPr lang="en-US" altLang="ru-RU" dirty="0"/>
              <a:t>The main idea of </a:t>
            </a:r>
            <a:r>
              <a:rPr lang="en-US" altLang="ru-RU" dirty="0" err="1"/>
              <a:t>Thrombodynamics</a:t>
            </a:r>
            <a:r>
              <a:rPr lang="en-US" altLang="ru-RU" baseline="0" dirty="0"/>
              <a:t> assay is based on spatial separation of activation and propagation phases of coagulation. Damaged vessel wall is modeled by a surface covered with tissue factor and coagulation occurs in a thin layer of non-stirred plasma. Plasma is placed into a plastic cuvette and  it is brought in contact with a plastic insert covered with TF. Tissue factor is strictly localized on the surface of the activator and there is no TF in the volume of plasma. Therefore,  once coagulation is activated, clotting propagates in space without direct contact with TF. The problem of using low concentration of TF is solved by concentrating it on a surface while the work of the main part of coagulation cascade takes place without direct contact with TF and therefore depends only on the internal properties of plasma. Clot growth is visualized by light scattering from fibrin clot. </a:t>
            </a:r>
            <a:r>
              <a:rPr lang="en-US" altLang="ru-RU" baseline="0" dirty="0" err="1"/>
              <a:t>Thrombodynamics</a:t>
            </a:r>
            <a:r>
              <a:rPr lang="en-US" altLang="ru-RU" baseline="0" dirty="0"/>
              <a:t> analyzer records a video file shown on the right. Speed play, time of the experiment is 30 min.</a:t>
            </a:r>
          </a:p>
          <a:p>
            <a:pPr>
              <a:spcBef>
                <a:spcPct val="0"/>
              </a:spcBef>
            </a:pPr>
            <a:r>
              <a:rPr lang="en-US" altLang="ru-RU" baseline="0" dirty="0"/>
              <a:t>Clot formation starts on the surface of the activator and propagates into the bulk of plasma.</a:t>
            </a:r>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6516" indent="-298660">
              <a:defRPr>
                <a:solidFill>
                  <a:schemeClr val="tx1"/>
                </a:solidFill>
                <a:latin typeface="Calibri" pitchFamily="34" charset="0"/>
              </a:defRPr>
            </a:lvl2pPr>
            <a:lvl3pPr marL="1194641" indent="-238929">
              <a:defRPr>
                <a:solidFill>
                  <a:schemeClr val="tx1"/>
                </a:solidFill>
                <a:latin typeface="Calibri" pitchFamily="34" charset="0"/>
              </a:defRPr>
            </a:lvl3pPr>
            <a:lvl4pPr marL="1672497" indent="-238929">
              <a:defRPr>
                <a:solidFill>
                  <a:schemeClr val="tx1"/>
                </a:solidFill>
                <a:latin typeface="Calibri" pitchFamily="34" charset="0"/>
              </a:defRPr>
            </a:lvl4pPr>
            <a:lvl5pPr marL="2150353" indent="-238929">
              <a:defRPr>
                <a:solidFill>
                  <a:schemeClr val="tx1"/>
                </a:solidFill>
                <a:latin typeface="Calibri" pitchFamily="34" charset="0"/>
              </a:defRPr>
            </a:lvl5pPr>
            <a:lvl6pPr marL="2628209" indent="-238929" fontAlgn="base">
              <a:spcBef>
                <a:spcPct val="0"/>
              </a:spcBef>
              <a:spcAft>
                <a:spcPct val="0"/>
              </a:spcAft>
              <a:defRPr>
                <a:solidFill>
                  <a:schemeClr val="tx1"/>
                </a:solidFill>
                <a:latin typeface="Calibri" pitchFamily="34" charset="0"/>
              </a:defRPr>
            </a:lvl6pPr>
            <a:lvl7pPr marL="3106065" indent="-238929" fontAlgn="base">
              <a:spcBef>
                <a:spcPct val="0"/>
              </a:spcBef>
              <a:spcAft>
                <a:spcPct val="0"/>
              </a:spcAft>
              <a:defRPr>
                <a:solidFill>
                  <a:schemeClr val="tx1"/>
                </a:solidFill>
                <a:latin typeface="Calibri" pitchFamily="34" charset="0"/>
              </a:defRPr>
            </a:lvl7pPr>
            <a:lvl8pPr marL="3583921" indent="-238929" fontAlgn="base">
              <a:spcBef>
                <a:spcPct val="0"/>
              </a:spcBef>
              <a:spcAft>
                <a:spcPct val="0"/>
              </a:spcAft>
              <a:defRPr>
                <a:solidFill>
                  <a:schemeClr val="tx1"/>
                </a:solidFill>
                <a:latin typeface="Calibri" pitchFamily="34" charset="0"/>
              </a:defRPr>
            </a:lvl8pPr>
            <a:lvl9pPr marL="4061777" indent="-238929" fontAlgn="base">
              <a:spcBef>
                <a:spcPct val="0"/>
              </a:spcBef>
              <a:spcAft>
                <a:spcPct val="0"/>
              </a:spcAft>
              <a:defRPr>
                <a:solidFill>
                  <a:schemeClr val="tx1"/>
                </a:solidFill>
                <a:latin typeface="Calibri" pitchFamily="34" charset="0"/>
              </a:defRPr>
            </a:lvl9pPr>
          </a:lstStyle>
          <a:p>
            <a:fld id="{FAE2B58E-0973-465F-B143-7D3A68CBCAA2}" type="slidenum">
              <a:rPr lang="ru-RU" altLang="ru-RU">
                <a:solidFill>
                  <a:prstClr val="black"/>
                </a:solidFill>
              </a:rPr>
              <a:pPr/>
              <a:t>7</a:t>
            </a:fld>
            <a:endParaRPr lang="ru-RU" altLang="ru-RU">
              <a:solidFill>
                <a:prstClr val="black"/>
              </a:solidFill>
            </a:endParaRPr>
          </a:p>
        </p:txBody>
      </p:sp>
    </p:spTree>
    <p:extLst>
      <p:ext uri="{BB962C8B-B14F-4D97-AF65-F5344CB8AC3E}">
        <p14:creationId xmlns:p14="http://schemas.microsoft.com/office/powerpoint/2010/main" val="3458806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8</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E233CA-0CBE-419E-ACE0-7D047ED77F82}" type="slidenum">
              <a:rPr lang="ru-RU" smtClean="0"/>
              <a:t>9</a:t>
            </a:fld>
            <a:endParaRPr lang="ru-RU"/>
          </a:p>
        </p:txBody>
      </p:sp>
    </p:spTree>
    <p:extLst>
      <p:ext uri="{BB962C8B-B14F-4D97-AF65-F5344CB8AC3E}">
        <p14:creationId xmlns:p14="http://schemas.microsoft.com/office/powerpoint/2010/main" val="2085281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en-US" sz="1200" b="0" i="0" kern="1200" dirty="0">
                <a:solidFill>
                  <a:schemeClr val="tx1"/>
                </a:solidFill>
                <a:effectLst/>
                <a:latin typeface="+mn-lt"/>
                <a:ea typeface="+mn-ea"/>
                <a:cs typeface="+mn-cs"/>
              </a:rPr>
              <a:t>The growth of blood clot in the vessel is always the spreading of the area of ​​blood clotting from the vessel wall, as a result, a considerable thrombus grows. In standard hemostasis tests, thrombus growth is modeled by activation of the whole blood sample, and the clot formation time is measured. The upper row of pictures shows the formation of a fibrin clot in plasma when mixed with a small concentration of tissue factor. After some delay, the coagulation begins throughout the entire volume of the sample. But if we return to the growth of the thrombus, as shown here, the growth does not occur in the entire volume of the blood at once, but from the site of activation, increasing in size. This process is modeled in the </a:t>
            </a:r>
            <a:r>
              <a:rPr lang="en-US" sz="1200" b="0" i="0" kern="1200" dirty="0" err="1">
                <a:solidFill>
                  <a:schemeClr val="tx1"/>
                </a:solidFill>
                <a:effectLst/>
                <a:latin typeface="+mn-lt"/>
                <a:ea typeface="+mn-ea"/>
                <a:cs typeface="+mn-cs"/>
              </a:rPr>
              <a:t>thrombodynamics</a:t>
            </a:r>
            <a:r>
              <a:rPr lang="en-US" sz="1200" b="0" i="0" kern="1200" dirty="0">
                <a:solidFill>
                  <a:schemeClr val="tx1"/>
                </a:solidFill>
                <a:effectLst/>
                <a:latin typeface="+mn-lt"/>
                <a:ea typeface="+mn-ea"/>
                <a:cs typeface="+mn-cs"/>
              </a:rPr>
              <a:t> test, where activation occurs on a surface covered with a tissue factor, and we observe the growth of the fibrin clot. The growth rate of the clot reflects the work of the entire blood clotting cascade, both external and internal pathways of activation, and is the main parameter reflecting the ability of the plasma to coagulate. To say that the main parameter is the propagation speed</a:t>
            </a:r>
            <a:endParaRPr lang="ru-RU" dirty="0"/>
          </a:p>
        </p:txBody>
      </p:sp>
      <p:sp>
        <p:nvSpPr>
          <p:cNvPr id="4" name="Номер слайда 3"/>
          <p:cNvSpPr>
            <a:spLocks noGrp="1"/>
          </p:cNvSpPr>
          <p:nvPr>
            <p:ph type="sldNum" sz="quarter" idx="10"/>
          </p:nvPr>
        </p:nvSpPr>
        <p:spPr/>
        <p:txBody>
          <a:bodyPr/>
          <a:lstStyle/>
          <a:p>
            <a:fld id="{B8C030B7-298A-4DEC-9975-2626881CE9FD}" type="slidenum">
              <a:rPr lang="ru-RU" smtClean="0"/>
              <a:t>10</a:t>
            </a:fld>
            <a:endParaRPr lang="ru-RU" dirty="0"/>
          </a:p>
        </p:txBody>
      </p:sp>
    </p:spTree>
    <p:extLst>
      <p:ext uri="{BB962C8B-B14F-4D97-AF65-F5344CB8AC3E}">
        <p14:creationId xmlns:p14="http://schemas.microsoft.com/office/powerpoint/2010/main" val="901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8C030B7-298A-4DEC-9975-2626881CE9FD}" type="slidenum">
              <a:rPr lang="ru-RU" smtClean="0"/>
              <a:t>11</a:t>
            </a:fld>
            <a:endParaRPr lang="ru-RU" dirty="0"/>
          </a:p>
        </p:txBody>
      </p:sp>
    </p:spTree>
    <p:extLst>
      <p:ext uri="{BB962C8B-B14F-4D97-AF65-F5344CB8AC3E}">
        <p14:creationId xmlns:p14="http://schemas.microsoft.com/office/powerpoint/2010/main" val="2711986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3A25B9F2-F961-4D6F-9025-A4AE7504847F}" type="datetime1">
              <a:rPr lang="ru-RU" smtClean="0"/>
              <a:t>12.06.2017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167060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A5FF9271-A545-4C3A-8FF0-7C1388D4C74C}" type="datetime1">
              <a:rPr lang="ru-RU" smtClean="0"/>
              <a:t>12.06.2017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401272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8EC09B11-9341-4EBA-AEFC-D43CBEB8E26D}" type="datetime1">
              <a:rPr lang="ru-RU" smtClean="0"/>
              <a:t>12.06.2017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220843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59202E40-9963-43EA-9DE1-B323119197E2}" type="datetime1">
              <a:rPr lang="ru-RU" smtClean="0"/>
              <a:t>12.06.2017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417384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415951E-5181-42C7-B137-2ED885030ADD}" type="datetime1">
              <a:rPr lang="ru-RU" smtClean="0"/>
              <a:t>12.06.2017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182156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90DABA4F-4290-4A2E-9D29-0B5CE916433C}" type="datetime1">
              <a:rPr lang="ru-RU" smtClean="0"/>
              <a:t>12.06.2017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273327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E923D50F-F66C-4E08-866D-CEA8B969DBE3}" type="datetime1">
              <a:rPr lang="ru-RU" smtClean="0"/>
              <a:t>12.06.2017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338612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EF993D8C-800C-47F4-ABEA-000452B49578}" type="datetime1">
              <a:rPr lang="ru-RU" smtClean="0"/>
              <a:t>12.06.2017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38932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AB07668-6439-4CA7-814D-85D4A30253CA}" type="datetime1">
              <a:rPr lang="ru-RU" smtClean="0"/>
              <a:t>12.06.2017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356350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298D7F4-BA59-48E5-8F24-7DD45682FBCF}" type="datetime1">
              <a:rPr lang="ru-RU" smtClean="0"/>
              <a:t>12.06.2017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992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1409BC3-5FB3-4349-AE04-F853289816F8}" type="datetime1">
              <a:rPr lang="ru-RU" smtClean="0"/>
              <a:t>12.06.2017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08D494C-3C99-49E7-B067-AA7DAE574D58}" type="slidenum">
              <a:rPr lang="ru-RU" smtClean="0"/>
              <a:t>‹#›</a:t>
            </a:fld>
            <a:endParaRPr lang="ru-RU" dirty="0"/>
          </a:p>
        </p:txBody>
      </p:sp>
    </p:spTree>
    <p:extLst>
      <p:ext uri="{BB962C8B-B14F-4D97-AF65-F5344CB8AC3E}">
        <p14:creationId xmlns:p14="http://schemas.microsoft.com/office/powerpoint/2010/main" val="2504541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DA75-57A5-4336-8355-2B62786DEA2F}" type="datetime1">
              <a:rPr lang="ru-RU" smtClean="0"/>
              <a:t>12.06.2017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D494C-3C99-49E7-B067-AA7DAE574D58}" type="slidenum">
              <a:rPr lang="ru-RU" smtClean="0"/>
              <a:t>‹#›</a:t>
            </a:fld>
            <a:endParaRPr lang="ru-RU" dirty="0"/>
          </a:p>
        </p:txBody>
      </p:sp>
      <p:pic>
        <p:nvPicPr>
          <p:cNvPr id="7"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04448" y="6235059"/>
            <a:ext cx="531902" cy="622941"/>
          </a:xfrm>
          <a:prstGeom prst="rect">
            <a:avLst/>
          </a:prstGeom>
        </p:spPr>
      </p:pic>
    </p:spTree>
    <p:extLst>
      <p:ext uri="{BB962C8B-B14F-4D97-AF65-F5344CB8AC3E}">
        <p14:creationId xmlns:p14="http://schemas.microsoft.com/office/powerpoint/2010/main" val="1094381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png"/><Relationship Id="rId5" Type="http://schemas.openxmlformats.org/officeDocument/2006/relationships/image" Target="../media/image39.png"/><Relationship Id="rId10" Type="http://schemas.openxmlformats.org/officeDocument/2006/relationships/image" Target="../media/image44.gif"/><Relationship Id="rId4" Type="http://schemas.openxmlformats.org/officeDocument/2006/relationships/image" Target="../media/image38.png"/><Relationship Id="rId9" Type="http://schemas.openxmlformats.org/officeDocument/2006/relationships/image" Target="../media/image43.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7.wmf"/><Relationship Id="rId18" Type="http://schemas.openxmlformats.org/officeDocument/2006/relationships/oleObject" Target="../embeddings/oleObject8.bin"/><Relationship Id="rId26" Type="http://schemas.openxmlformats.org/officeDocument/2006/relationships/image" Target="../media/image65.png"/><Relationship Id="rId3" Type="http://schemas.openxmlformats.org/officeDocument/2006/relationships/notesSlide" Target="../notesSlides/notesSlide17.xml"/><Relationship Id="rId21" Type="http://schemas.openxmlformats.org/officeDocument/2006/relationships/image" Target="../media/image61.wmf"/><Relationship Id="rId34" Type="http://schemas.openxmlformats.org/officeDocument/2006/relationships/image" Target="../media/image3.png"/><Relationship Id="rId7" Type="http://schemas.openxmlformats.org/officeDocument/2006/relationships/image" Target="../media/image54.wmf"/><Relationship Id="rId12" Type="http://schemas.openxmlformats.org/officeDocument/2006/relationships/oleObject" Target="../embeddings/oleObject5.bin"/><Relationship Id="rId17" Type="http://schemas.openxmlformats.org/officeDocument/2006/relationships/image" Target="../media/image59.wmf"/><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slideLayout" Target="../slideLayouts/slideLayout7.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68.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6.wmf"/><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image" Target="../media/image53.wmf"/><Relationship Id="rId15" Type="http://schemas.openxmlformats.org/officeDocument/2006/relationships/image" Target="../media/image58.wmf"/><Relationship Id="rId23" Type="http://schemas.openxmlformats.org/officeDocument/2006/relationships/image" Target="../media/image62.wmf"/><Relationship Id="rId28" Type="http://schemas.openxmlformats.org/officeDocument/2006/relationships/image" Target="../media/image67.png"/><Relationship Id="rId10" Type="http://schemas.openxmlformats.org/officeDocument/2006/relationships/oleObject" Target="../embeddings/oleObject4.bin"/><Relationship Id="rId19" Type="http://schemas.openxmlformats.org/officeDocument/2006/relationships/image" Target="../media/image60.wmf"/><Relationship Id="rId31" Type="http://schemas.openxmlformats.org/officeDocument/2006/relationships/image" Target="../media/image70.png"/><Relationship Id="rId4" Type="http://schemas.openxmlformats.org/officeDocument/2006/relationships/oleObject" Target="../embeddings/oleObject1.bin"/><Relationship Id="rId9" Type="http://schemas.openxmlformats.org/officeDocument/2006/relationships/image" Target="../media/image55.w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66.png"/><Relationship Id="rId30"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3.png"/><Relationship Id="rId7" Type="http://schemas.openxmlformats.org/officeDocument/2006/relationships/image" Target="../media/image7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4.jpeg"/><Relationship Id="rId7"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g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4.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99.jpg"/><Relationship Id="rId4" Type="http://schemas.openxmlformats.org/officeDocument/2006/relationships/image" Target="../media/image98.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media/image3.png"/><Relationship Id="rId2" Type="http://schemas.openxmlformats.org/officeDocument/2006/relationships/notesSlide" Target="../notesSlides/notesSlide7.xml"/><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5.png"/><Relationship Id="rId9" Type="http://schemas.microsoft.com/office/2007/relationships/hdphoto" Target="../media/hdphoto1.wdp"/><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23"/>
          <a:stretch/>
        </p:blipFill>
        <p:spPr bwMode="auto">
          <a:xfrm>
            <a:off x="0" y="2204864"/>
            <a:ext cx="9144000" cy="304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55090" y="836712"/>
            <a:ext cx="8049358" cy="1200329"/>
          </a:xfrm>
          <a:prstGeom prst="rect">
            <a:avLst/>
          </a:prstGeom>
          <a:noFill/>
        </p:spPr>
        <p:txBody>
          <a:bodyPr wrap="square" rtlCol="0">
            <a:spAutoFit/>
          </a:bodyPr>
          <a:lstStyle/>
          <a:p>
            <a:pPr algn="ctr"/>
            <a:r>
              <a:rPr lang="en-US" sz="4800" b="1" i="1" dirty="0">
                <a:solidFill>
                  <a:schemeClr val="accent1"/>
                </a:solidFill>
              </a:rPr>
              <a:t>Thrombodynamics-</a:t>
            </a:r>
            <a:r>
              <a:rPr lang="ru-RU" sz="4800" b="1" i="1" dirty="0">
                <a:solidFill>
                  <a:schemeClr val="accent1"/>
                </a:solidFill>
              </a:rPr>
              <a:t>4</a:t>
            </a:r>
            <a:r>
              <a:rPr lang="en-US" sz="4800" b="1" i="1" dirty="0">
                <a:solidFill>
                  <a:schemeClr val="accent1"/>
                </a:solidFill>
              </a:rPr>
              <a:t>D</a:t>
            </a:r>
            <a:endParaRPr lang="ru-RU" sz="4800" b="1" i="1" dirty="0">
              <a:solidFill>
                <a:schemeClr val="accent1"/>
              </a:solidFill>
            </a:endParaRPr>
          </a:p>
          <a:p>
            <a:pPr algn="ctr"/>
            <a:r>
              <a:rPr lang="en-US" sz="2400" b="1" i="1" dirty="0">
                <a:solidFill>
                  <a:schemeClr val="tx1">
                    <a:lumMod val="50000"/>
                    <a:lumOff val="50000"/>
                  </a:schemeClr>
                </a:solidFill>
              </a:rPr>
              <a:t>Assay description</a:t>
            </a:r>
            <a:endParaRPr lang="ru-RU" sz="1200" b="1" i="1" dirty="0">
              <a:solidFill>
                <a:schemeClr val="tx1">
                  <a:lumMod val="50000"/>
                  <a:lumOff val="50000"/>
                </a:schemeClr>
              </a:solidFill>
            </a:endParaRPr>
          </a:p>
        </p:txBody>
      </p:sp>
      <p:sp>
        <p:nvSpPr>
          <p:cNvPr id="6" name="Объект 2"/>
          <p:cNvSpPr txBox="1">
            <a:spLocks/>
          </p:cNvSpPr>
          <p:nvPr/>
        </p:nvSpPr>
        <p:spPr>
          <a:xfrm>
            <a:off x="2123728" y="147403"/>
            <a:ext cx="6840760" cy="444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637" lvl="1" indent="0" algn="r">
              <a:lnSpc>
                <a:spcPct val="90000"/>
              </a:lnSpc>
              <a:buFont typeface="Arial" pitchFamily="34" charset="0"/>
              <a:buNone/>
            </a:pPr>
            <a:r>
              <a:rPr lang="en-US" altLang="ru-RU" b="1" i="1" kern="1300" spc="50" dirty="0">
                <a:solidFill>
                  <a:schemeClr val="tx1">
                    <a:lumMod val="50000"/>
                    <a:lumOff val="50000"/>
                  </a:schemeClr>
                </a:solidFill>
              </a:rPr>
              <a:t>HemaCore Labs</a:t>
            </a:r>
            <a:endParaRPr lang="ru-RU" altLang="ru-RU" b="1" i="1" kern="1300" spc="50" dirty="0">
              <a:solidFill>
                <a:schemeClr val="tx1">
                  <a:lumMod val="50000"/>
                  <a:lumOff val="50000"/>
                </a:schemeClr>
              </a:solidFill>
            </a:endParaRPr>
          </a:p>
        </p:txBody>
      </p:sp>
      <p:pic>
        <p:nvPicPr>
          <p:cNvPr id="8" name="Picture 2" descr="M:\WORK\-=687=-\Инфа\Рисунки\Разное\Lab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85708"/>
      </p:ext>
    </p:extLst>
  </p:cSld>
  <p:clrMapOvr>
    <a:masterClrMapping/>
  </p:clrMapOvr>
  <mc:AlternateContent xmlns:mc="http://schemas.openxmlformats.org/markup-compatibility/2006" xmlns:p14="http://schemas.microsoft.com/office/powerpoint/2010/main">
    <mc:Choice Requires="p14">
      <p:transition spd="slow" p14:dur="2000" advTm="4655"/>
    </mc:Choice>
    <mc:Fallback xmlns="">
      <p:transition spd="slow" advTm="46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Рис 1 - каскад свертывания крови 2"/>
          <p:cNvPicPr>
            <a:picLocks noChangeAspect="1" noChangeArrowheads="1"/>
          </p:cNvPicPr>
          <p:nvPr/>
        </p:nvPicPr>
        <p:blipFill rotWithShape="1">
          <a:blip r:embed="rId3">
            <a:extLst>
              <a:ext uri="{28A0092B-C50C-407E-A947-70E740481C1C}">
                <a14:useLocalDpi xmlns:a14="http://schemas.microsoft.com/office/drawing/2010/main" val="0"/>
              </a:ext>
            </a:extLst>
          </a:blip>
          <a:srcRect b="16802"/>
          <a:stretch/>
        </p:blipFill>
        <p:spPr bwMode="auto">
          <a:xfrm>
            <a:off x="452233" y="2474903"/>
            <a:ext cx="6489797" cy="286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Прямоугольник 30"/>
          <p:cNvSpPr/>
          <p:nvPr/>
        </p:nvSpPr>
        <p:spPr>
          <a:xfrm>
            <a:off x="552632" y="1052736"/>
            <a:ext cx="8483864" cy="954107"/>
          </a:xfrm>
          <a:prstGeom prst="rect">
            <a:avLst/>
          </a:prstGeom>
        </p:spPr>
        <p:txBody>
          <a:bodyPr wrap="square">
            <a:spAutoFit/>
          </a:bodyPr>
          <a:lstStyle/>
          <a:p>
            <a:pPr>
              <a:spcAft>
                <a:spcPts val="1200"/>
              </a:spcAft>
              <a:buClr>
                <a:schemeClr val="tx1">
                  <a:lumMod val="65000"/>
                  <a:lumOff val="35000"/>
                </a:schemeClr>
              </a:buClr>
            </a:pPr>
            <a:r>
              <a:rPr lang="en-US" sz="2800" dirty="0">
                <a:solidFill>
                  <a:schemeClr val="tx1">
                    <a:lumMod val="65000"/>
                    <a:lumOff val="35000"/>
                  </a:schemeClr>
                </a:solidFill>
              </a:rPr>
              <a:t>Thrombodynamics measures parameters of spatial dynamics of </a:t>
            </a:r>
            <a:r>
              <a:rPr lang="en-US" sz="2800" b="1" u="sng" dirty="0">
                <a:solidFill>
                  <a:schemeClr val="tx1">
                    <a:lumMod val="65000"/>
                    <a:lumOff val="35000"/>
                  </a:schemeClr>
                </a:solidFill>
              </a:rPr>
              <a:t>fibrin clot</a:t>
            </a:r>
            <a:r>
              <a:rPr lang="en-US" sz="2800" b="1" dirty="0">
                <a:solidFill>
                  <a:schemeClr val="tx1">
                    <a:lumMod val="65000"/>
                    <a:lumOff val="35000"/>
                  </a:schemeClr>
                </a:solidFill>
              </a:rPr>
              <a:t> </a:t>
            </a:r>
            <a:r>
              <a:rPr lang="en-US" sz="2800" dirty="0">
                <a:solidFill>
                  <a:schemeClr val="tx1">
                    <a:lumMod val="65000"/>
                    <a:lumOff val="35000"/>
                  </a:schemeClr>
                </a:solidFill>
              </a:rPr>
              <a:t>growth</a:t>
            </a:r>
            <a:r>
              <a:rPr lang="ru-RU" sz="2800" dirty="0">
                <a:solidFill>
                  <a:schemeClr val="tx1">
                    <a:lumMod val="65000"/>
                    <a:lumOff val="35000"/>
                  </a:schemeClr>
                </a:solidFill>
              </a:rPr>
              <a:t>.</a:t>
            </a:r>
          </a:p>
        </p:txBody>
      </p:sp>
      <p:pic>
        <p:nvPicPr>
          <p:cNvPr id="40" name="Picture 3" descr="C:\Users\s.karamzin.HEMACORE\Desktop\Fibrin cl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293096"/>
            <a:ext cx="2360484" cy="158417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187700" y="5600273"/>
            <a:ext cx="4824460" cy="276999"/>
          </a:xfrm>
          <a:prstGeom prst="rect">
            <a:avLst/>
          </a:prstGeom>
        </p:spPr>
        <p:txBody>
          <a:bodyPr wrap="square">
            <a:spAutoFit/>
          </a:bodyPr>
          <a:lstStyle/>
          <a:p>
            <a:pPr algn="ctr"/>
            <a:r>
              <a:rPr lang="en-US" sz="1200" i="1" dirty="0">
                <a:solidFill>
                  <a:schemeClr val="tx1">
                    <a:lumMod val="65000"/>
                    <a:lumOff val="35000"/>
                  </a:schemeClr>
                </a:solidFill>
              </a:rPr>
              <a:t>Major reactions of plasma coagulation system</a:t>
            </a:r>
            <a:endParaRPr lang="ru-RU" sz="1200" i="1" dirty="0">
              <a:solidFill>
                <a:schemeClr val="tx1">
                  <a:lumMod val="65000"/>
                  <a:lumOff val="35000"/>
                </a:schemeClr>
              </a:solidFill>
            </a:endParaRPr>
          </a:p>
        </p:txBody>
      </p:sp>
      <p:sp>
        <p:nvSpPr>
          <p:cNvPr id="19" name="Прямоугольник 18"/>
          <p:cNvSpPr/>
          <p:nvPr/>
        </p:nvSpPr>
        <p:spPr>
          <a:xfrm>
            <a:off x="6156176" y="5900909"/>
            <a:ext cx="2360484" cy="461665"/>
          </a:xfrm>
          <a:prstGeom prst="rect">
            <a:avLst/>
          </a:prstGeom>
        </p:spPr>
        <p:txBody>
          <a:bodyPr wrap="square">
            <a:spAutoFit/>
          </a:bodyPr>
          <a:lstStyle/>
          <a:p>
            <a:pPr algn="ctr"/>
            <a:r>
              <a:rPr lang="en-US" sz="1200" i="1" dirty="0">
                <a:solidFill>
                  <a:schemeClr val="tx1">
                    <a:lumMod val="65000"/>
                    <a:lumOff val="35000"/>
                  </a:schemeClr>
                </a:solidFill>
              </a:rPr>
              <a:t>Fibrin clot</a:t>
            </a:r>
            <a:br>
              <a:rPr lang="en-US" sz="1200" i="1" dirty="0">
                <a:solidFill>
                  <a:schemeClr val="tx1">
                    <a:lumMod val="65000"/>
                    <a:lumOff val="35000"/>
                  </a:schemeClr>
                </a:solidFill>
              </a:rPr>
            </a:br>
            <a:r>
              <a:rPr lang="ru-RU" sz="1200" i="1" dirty="0">
                <a:solidFill>
                  <a:schemeClr val="tx1">
                    <a:lumMod val="65000"/>
                    <a:lumOff val="35000"/>
                  </a:schemeClr>
                </a:solidFill>
              </a:rPr>
              <a:t>(</a:t>
            </a:r>
            <a:r>
              <a:rPr lang="en-US" sz="1200" i="1" dirty="0">
                <a:solidFill>
                  <a:schemeClr val="tx1">
                    <a:lumMod val="65000"/>
                    <a:lumOff val="35000"/>
                  </a:schemeClr>
                </a:solidFill>
              </a:rPr>
              <a:t>electron microscopy</a:t>
            </a:r>
            <a:r>
              <a:rPr lang="ru-RU" sz="1200" i="1" dirty="0">
                <a:solidFill>
                  <a:schemeClr val="tx1">
                    <a:lumMod val="65000"/>
                    <a:lumOff val="35000"/>
                  </a:schemeClr>
                </a:solidFill>
              </a:rPr>
              <a:t>)</a:t>
            </a:r>
          </a:p>
        </p:txBody>
      </p:sp>
      <p:sp>
        <p:nvSpPr>
          <p:cNvPr id="14" name="Название 1"/>
          <p:cNvSpPr>
            <a:spLocks noGrp="1"/>
          </p:cNvSpPr>
          <p:nvPr>
            <p:ph type="title"/>
          </p:nvPr>
        </p:nvSpPr>
        <p:spPr>
          <a:xfrm>
            <a:off x="0" y="0"/>
            <a:ext cx="9144000" cy="764704"/>
          </a:xfrm>
        </p:spPr>
        <p:txBody>
          <a:bodyPr>
            <a:noAutofit/>
          </a:bodyPr>
          <a:lstStyle/>
          <a:p>
            <a:r>
              <a:rPr lang="en-US" altLang="ru-RU" sz="3200" b="1" dirty="0">
                <a:solidFill>
                  <a:srgbClr val="DA2032"/>
                </a:solidFill>
              </a:rPr>
              <a:t>Thrombodynamics results</a:t>
            </a:r>
            <a:endParaRPr lang="ru-RU" altLang="ru-RU" sz="3200" b="1" dirty="0">
              <a:solidFill>
                <a:srgbClr val="DA2032"/>
              </a:solidFill>
            </a:endParaRPr>
          </a:p>
        </p:txBody>
      </p:sp>
      <p:pic>
        <p:nvPicPr>
          <p:cNvPr id="15"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10</a:t>
            </a:fld>
            <a:endParaRPr lang="ru-RU" dirty="0">
              <a:solidFill>
                <a:schemeClr val="tx1">
                  <a:lumMod val="50000"/>
                  <a:lumOff val="50000"/>
                </a:schemeClr>
              </a:solidFill>
            </a:endParaRPr>
          </a:p>
        </p:txBody>
      </p:sp>
      <p:sp>
        <p:nvSpPr>
          <p:cNvPr id="17" name="Прямоугольник 16"/>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Овал 11"/>
          <p:cNvSpPr/>
          <p:nvPr/>
        </p:nvSpPr>
        <p:spPr>
          <a:xfrm>
            <a:off x="2941314" y="4929453"/>
            <a:ext cx="756843" cy="311365"/>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22"/>
          <p:cNvSpPr>
            <a:spLocks noChangeArrowheads="1"/>
          </p:cNvSpPr>
          <p:nvPr/>
        </p:nvSpPr>
        <p:spPr bwMode="auto">
          <a:xfrm>
            <a:off x="2915816" y="4967176"/>
            <a:ext cx="807839" cy="23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800" b="1" dirty="0"/>
              <a:t>Fibrinogen</a:t>
            </a:r>
            <a:endParaRPr lang="ru-RU" sz="800" b="1" dirty="0"/>
          </a:p>
        </p:txBody>
      </p:sp>
      <p:sp>
        <p:nvSpPr>
          <p:cNvPr id="21" name="Овал 20"/>
          <p:cNvSpPr/>
          <p:nvPr/>
        </p:nvSpPr>
        <p:spPr>
          <a:xfrm>
            <a:off x="3995936" y="4929453"/>
            <a:ext cx="756843" cy="311365"/>
          </a:xfrm>
          <a:prstGeom prst="ellipse">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1"/>
          <p:cNvSpPr>
            <a:spLocks noChangeArrowheads="1"/>
          </p:cNvSpPr>
          <p:nvPr/>
        </p:nvSpPr>
        <p:spPr bwMode="auto">
          <a:xfrm>
            <a:off x="4067944" y="4967176"/>
            <a:ext cx="606960" cy="23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b="1" dirty="0"/>
              <a:t>Fibrin</a:t>
            </a:r>
            <a:endParaRPr lang="ru-RU" sz="800" b="1" dirty="0"/>
          </a:p>
        </p:txBody>
      </p:sp>
      <p:sp>
        <p:nvSpPr>
          <p:cNvPr id="18" name="Овал 17"/>
          <p:cNvSpPr/>
          <p:nvPr/>
        </p:nvSpPr>
        <p:spPr>
          <a:xfrm>
            <a:off x="4028675" y="4750667"/>
            <a:ext cx="685498" cy="668933"/>
          </a:xfrm>
          <a:prstGeom prst="ellipse">
            <a:avLst/>
          </a:prstGeom>
          <a:solidFill>
            <a:schemeClr val="accent6">
              <a:lumMod val="75000"/>
              <a:alpha val="18824"/>
            </a:schemeClr>
          </a:solidFill>
          <a:ln w="38100">
            <a:noFill/>
          </a:ln>
          <a:effectLst>
            <a:glow rad="139700">
              <a:schemeClr val="accent2">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30089995"/>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517446" y="4805535"/>
            <a:ext cx="8519050" cy="1431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1" dirty="0">
              <a:solidFill>
                <a:schemeClr val="tx1">
                  <a:lumMod val="75000"/>
                  <a:lumOff val="25000"/>
                </a:schemeClr>
              </a:solidFill>
              <a:cs typeface="Times New Roman" panose="02020603050405020304" pitchFamily="18" charset="0"/>
            </a:endParaRPr>
          </a:p>
        </p:txBody>
      </p:sp>
      <p:sp>
        <p:nvSpPr>
          <p:cNvPr id="30" name="Прямоугольник 29"/>
          <p:cNvSpPr/>
          <p:nvPr/>
        </p:nvSpPr>
        <p:spPr>
          <a:xfrm>
            <a:off x="517446" y="5240813"/>
            <a:ext cx="886202" cy="692497"/>
          </a:xfrm>
          <a:prstGeom prst="rect">
            <a:avLst/>
          </a:prstGeom>
          <a:solidFill>
            <a:srgbClr val="DEDEDE"/>
          </a:solidFill>
        </p:spPr>
        <p:txBody>
          <a:bodyPr wrap="square">
            <a:spAutoFit/>
          </a:bodyPr>
          <a:lstStyle/>
          <a:p>
            <a:pPr>
              <a:spcBef>
                <a:spcPts val="1200"/>
              </a:spcBef>
              <a:spcAft>
                <a:spcPts val="1200"/>
              </a:spcAft>
            </a:pPr>
            <a:r>
              <a:rPr lang="en-US" sz="1300" dirty="0">
                <a:solidFill>
                  <a:schemeClr val="tx1">
                    <a:lumMod val="75000"/>
                    <a:lumOff val="25000"/>
                  </a:schemeClr>
                </a:solidFill>
                <a:latin typeface="Arial" panose="020B0604020202020204" pitchFamily="34" charset="0"/>
                <a:cs typeface="Arial" panose="020B0604020202020204" pitchFamily="34" charset="0"/>
              </a:rPr>
              <a:t>Clot size VS time curve</a:t>
            </a:r>
            <a:endParaRPr lang="ru-RU" sz="1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Прямоугольник 25"/>
          <p:cNvSpPr/>
          <p:nvPr/>
        </p:nvSpPr>
        <p:spPr>
          <a:xfrm>
            <a:off x="517446" y="2060848"/>
            <a:ext cx="8519050" cy="2592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1" dirty="0">
              <a:solidFill>
                <a:schemeClr val="tx1">
                  <a:lumMod val="75000"/>
                  <a:lumOff val="25000"/>
                </a:schemeClr>
              </a:solidFill>
              <a:cs typeface="Times New Roman" panose="02020603050405020304" pitchFamily="18" charset="0"/>
            </a:endParaRPr>
          </a:p>
        </p:txBody>
      </p:sp>
      <p:sp>
        <p:nvSpPr>
          <p:cNvPr id="12" name="Прямоугольник 11"/>
          <p:cNvSpPr/>
          <p:nvPr/>
        </p:nvSpPr>
        <p:spPr>
          <a:xfrm>
            <a:off x="1700764" y="3776603"/>
            <a:ext cx="1512000" cy="7889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p:cNvSpPr/>
          <p:nvPr/>
        </p:nvSpPr>
        <p:spPr>
          <a:xfrm>
            <a:off x="7200459" y="3789306"/>
            <a:ext cx="1512000" cy="7762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p:cNvSpPr/>
          <p:nvPr/>
        </p:nvSpPr>
        <p:spPr>
          <a:xfrm>
            <a:off x="5355255" y="3789306"/>
            <a:ext cx="1512000" cy="7762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3525545" y="3789306"/>
            <a:ext cx="1512000" cy="7762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TextBox 35"/>
          <p:cNvSpPr txBox="1"/>
          <p:nvPr/>
        </p:nvSpPr>
        <p:spPr>
          <a:xfrm>
            <a:off x="1700764" y="3797254"/>
            <a:ext cx="1512000" cy="707886"/>
          </a:xfrm>
          <a:prstGeom prst="rect">
            <a:avLst/>
          </a:prstGeom>
          <a:noFill/>
        </p:spPr>
        <p:txBody>
          <a:bodyPr wrap="square" rtlCol="0" anchor="ctr">
            <a:spAutoFit/>
          </a:bodyPr>
          <a:lstStyle/>
          <a:p>
            <a:pPr algn="ctr"/>
            <a:r>
              <a:rPr lang="en-GB" sz="2000" b="1" dirty="0"/>
              <a:t>Normal coagulation</a:t>
            </a:r>
          </a:p>
        </p:txBody>
      </p:sp>
      <p:sp>
        <p:nvSpPr>
          <p:cNvPr id="37" name="TextBox 36"/>
          <p:cNvSpPr txBox="1"/>
          <p:nvPr/>
        </p:nvSpPr>
        <p:spPr>
          <a:xfrm>
            <a:off x="3401870" y="3797255"/>
            <a:ext cx="1804741" cy="707886"/>
          </a:xfrm>
          <a:prstGeom prst="rect">
            <a:avLst/>
          </a:prstGeom>
          <a:noFill/>
        </p:spPr>
        <p:txBody>
          <a:bodyPr wrap="square" rtlCol="0" anchor="ctr">
            <a:spAutoFit/>
          </a:bodyPr>
          <a:lstStyle/>
          <a:p>
            <a:pPr algn="ctr"/>
            <a:r>
              <a:rPr lang="en-US" sz="2000" b="1" dirty="0"/>
              <a:t>Hypo-coagulation</a:t>
            </a:r>
            <a:endParaRPr lang="en-US" dirty="0"/>
          </a:p>
        </p:txBody>
      </p:sp>
      <p:sp>
        <p:nvSpPr>
          <p:cNvPr id="38" name="TextBox 37"/>
          <p:cNvSpPr txBox="1"/>
          <p:nvPr/>
        </p:nvSpPr>
        <p:spPr>
          <a:xfrm>
            <a:off x="5273284" y="3797253"/>
            <a:ext cx="1674980" cy="707886"/>
          </a:xfrm>
          <a:prstGeom prst="rect">
            <a:avLst/>
          </a:prstGeom>
          <a:noFill/>
        </p:spPr>
        <p:txBody>
          <a:bodyPr wrap="square" rtlCol="0" anchor="ctr">
            <a:spAutoFit/>
          </a:bodyPr>
          <a:lstStyle/>
          <a:p>
            <a:pPr algn="ctr"/>
            <a:r>
              <a:rPr lang="en-US" sz="2000" b="1" dirty="0"/>
              <a:t>Hyper-coagulation</a:t>
            </a:r>
            <a:endParaRPr lang="ru-RU" dirty="0"/>
          </a:p>
        </p:txBody>
      </p:sp>
      <p:sp>
        <p:nvSpPr>
          <p:cNvPr id="39" name="TextBox 38"/>
          <p:cNvSpPr txBox="1"/>
          <p:nvPr/>
        </p:nvSpPr>
        <p:spPr>
          <a:xfrm>
            <a:off x="7119342" y="3797253"/>
            <a:ext cx="1701130" cy="707886"/>
          </a:xfrm>
          <a:prstGeom prst="rect">
            <a:avLst/>
          </a:prstGeom>
          <a:noFill/>
        </p:spPr>
        <p:txBody>
          <a:bodyPr wrap="square" rtlCol="0" anchor="ctr">
            <a:spAutoFit/>
          </a:bodyPr>
          <a:lstStyle/>
          <a:p>
            <a:pPr algn="ctr"/>
            <a:r>
              <a:rPr lang="en-US" sz="2000" b="1" dirty="0"/>
              <a:t>Severe hyper-coagulation</a:t>
            </a:r>
            <a:endParaRPr lang="ru-RU" sz="2000" b="1" dirty="0"/>
          </a:p>
        </p:txBody>
      </p:sp>
      <p:pic>
        <p:nvPicPr>
          <p:cNvPr id="4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9872" y="4941168"/>
            <a:ext cx="1749984"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47664" y="4941168"/>
            <a:ext cx="1777117"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19341" y="4941168"/>
            <a:ext cx="1752827"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73283" y="4941168"/>
            <a:ext cx="1746989"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Объект 2"/>
          <p:cNvSpPr>
            <a:spLocks noGrp="1"/>
          </p:cNvSpPr>
          <p:nvPr>
            <p:ph idx="1"/>
          </p:nvPr>
        </p:nvSpPr>
        <p:spPr>
          <a:xfrm>
            <a:off x="480715" y="1052736"/>
            <a:ext cx="8555781" cy="792088"/>
          </a:xfrm>
        </p:spPr>
        <p:txBody>
          <a:bodyPr>
            <a:noAutofit/>
          </a:bodyPr>
          <a:lstStyle/>
          <a:p>
            <a:pPr marL="0" lvl="2" indent="0">
              <a:spcAft>
                <a:spcPts val="1200"/>
              </a:spcAft>
              <a:buClr>
                <a:srgbClr val="FF0000"/>
              </a:buClr>
              <a:buNone/>
            </a:pPr>
            <a:r>
              <a:rPr lang="en-US" sz="2200" dirty="0">
                <a:solidFill>
                  <a:schemeClr val="tx1">
                    <a:lumMod val="50000"/>
                    <a:lumOff val="50000"/>
                  </a:schemeClr>
                </a:solidFill>
              </a:rPr>
              <a:t>Thrombodynamics</a:t>
            </a:r>
            <a:r>
              <a:rPr lang="ru-RU" sz="2200" dirty="0">
                <a:solidFill>
                  <a:schemeClr val="tx1">
                    <a:lumMod val="50000"/>
                    <a:lumOff val="50000"/>
                  </a:schemeClr>
                </a:solidFill>
              </a:rPr>
              <a:t> </a:t>
            </a:r>
            <a:r>
              <a:rPr lang="en-US" sz="2200" dirty="0">
                <a:solidFill>
                  <a:schemeClr val="tx1">
                    <a:lumMod val="50000"/>
                    <a:lumOff val="50000"/>
                  </a:schemeClr>
                </a:solidFill>
              </a:rPr>
              <a:t>allows clear visual estimation of coagulation state and also describes it in numbers.</a:t>
            </a:r>
            <a:endParaRPr lang="ru-RU" sz="2200" dirty="0">
              <a:solidFill>
                <a:schemeClr val="tx1">
                  <a:lumMod val="50000"/>
                  <a:lumOff val="50000"/>
                </a:schemeClr>
              </a:solidFill>
            </a:endParaRPr>
          </a:p>
        </p:txBody>
      </p:sp>
      <p:sp>
        <p:nvSpPr>
          <p:cNvPr id="27" name="Прямоугольник 26"/>
          <p:cNvSpPr/>
          <p:nvPr/>
        </p:nvSpPr>
        <p:spPr>
          <a:xfrm>
            <a:off x="517446" y="2492896"/>
            <a:ext cx="886202" cy="692497"/>
          </a:xfrm>
          <a:prstGeom prst="rect">
            <a:avLst/>
          </a:prstGeom>
          <a:solidFill>
            <a:srgbClr val="DEDEDE"/>
          </a:solidFill>
        </p:spPr>
        <p:txBody>
          <a:bodyPr wrap="square">
            <a:spAutoFit/>
          </a:bodyPr>
          <a:lstStyle/>
          <a:p>
            <a:pPr>
              <a:spcBef>
                <a:spcPts val="1200"/>
              </a:spcBef>
              <a:spcAft>
                <a:spcPts val="1200"/>
              </a:spcAft>
            </a:pPr>
            <a:r>
              <a:rPr lang="en-US" sz="1300" dirty="0">
                <a:solidFill>
                  <a:srgbClr val="DA2032"/>
                </a:solidFill>
                <a:latin typeface="Arial" panose="020B0604020202020204" pitchFamily="34" charset="0"/>
                <a:cs typeface="Arial" panose="020B0604020202020204" pitchFamily="34" charset="0"/>
              </a:rPr>
              <a:t>Video</a:t>
            </a:r>
            <a:r>
              <a:rPr lang="ru-RU" sz="1300" dirty="0">
                <a:latin typeface="Arial" panose="020B0604020202020204" pitchFamily="34" charset="0"/>
                <a:cs typeface="Arial" panose="020B0604020202020204" pitchFamily="34" charset="0"/>
              </a:rPr>
              <a:t> </a:t>
            </a:r>
            <a:br>
              <a:rPr lang="ru-RU" sz="1300" dirty="0">
                <a:latin typeface="Arial" panose="020B0604020202020204" pitchFamily="34" charset="0"/>
                <a:cs typeface="Arial" panose="020B0604020202020204" pitchFamily="34" charset="0"/>
              </a:rPr>
            </a:br>
            <a:r>
              <a:rPr lang="en-US" sz="1300" dirty="0">
                <a:solidFill>
                  <a:schemeClr val="tx1">
                    <a:lumMod val="75000"/>
                    <a:lumOff val="25000"/>
                  </a:schemeClr>
                </a:solidFill>
                <a:latin typeface="Arial" panose="020B0604020202020204" pitchFamily="34" charset="0"/>
                <a:cs typeface="Arial" panose="020B0604020202020204" pitchFamily="34" charset="0"/>
              </a:rPr>
              <a:t>of clot growth</a:t>
            </a:r>
            <a:endParaRPr lang="ru-RU" sz="1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Равнобедренный треугольник 33"/>
          <p:cNvSpPr/>
          <p:nvPr/>
        </p:nvSpPr>
        <p:spPr>
          <a:xfrm rot="5400000">
            <a:off x="517446" y="2157703"/>
            <a:ext cx="288032" cy="288032"/>
          </a:xfrm>
          <a:prstGeom prst="triangle">
            <a:avLst/>
          </a:prstGeom>
          <a:solidFill>
            <a:srgbClr val="DA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Равнобедренный треугольник 34"/>
          <p:cNvSpPr/>
          <p:nvPr/>
        </p:nvSpPr>
        <p:spPr>
          <a:xfrm rot="5400000">
            <a:off x="517446" y="4897237"/>
            <a:ext cx="288032" cy="288032"/>
          </a:xfrm>
          <a:prstGeom prst="triangle">
            <a:avLst/>
          </a:prstGeom>
          <a:solidFill>
            <a:srgbClr val="DA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7" name="Picture 3" descr="G:\WORK\-=687=-\Инфа\Видео и фото растущего сгустка\GIF\low-res\Nc.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00764" y="2264603"/>
            <a:ext cx="1512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WORK\-=687=-\Инфа\Видео и фото растущего сгустка\GIF\low-res\Lc.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5545" y="2276872"/>
            <a:ext cx="1512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WORK\-=687=-\Инфа\Видео и фото растущего сгустка\GIF\low-res\H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55255" y="2276872"/>
            <a:ext cx="1512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WORK\-=687=-\Инфа\Видео и фото растущего сгустка\GIF\low-res\HSc.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459" y="2277306"/>
            <a:ext cx="1512000" cy="1512000"/>
          </a:xfrm>
          <a:prstGeom prst="rect">
            <a:avLst/>
          </a:prstGeom>
          <a:noFill/>
          <a:extLst>
            <a:ext uri="{909E8E84-426E-40DD-AFC4-6F175D3DCCD1}">
              <a14:hiddenFill xmlns:a14="http://schemas.microsoft.com/office/drawing/2010/main">
                <a:solidFill>
                  <a:srgbClr val="FFFFFF"/>
                </a:solidFill>
              </a14:hiddenFill>
            </a:ext>
          </a:extLst>
        </p:spPr>
      </p:pic>
      <p:sp>
        <p:nvSpPr>
          <p:cNvPr id="41" name="Название 1"/>
          <p:cNvSpPr>
            <a:spLocks noGrp="1"/>
          </p:cNvSpPr>
          <p:nvPr>
            <p:ph type="title"/>
          </p:nvPr>
        </p:nvSpPr>
        <p:spPr>
          <a:xfrm>
            <a:off x="0" y="0"/>
            <a:ext cx="9144000" cy="764704"/>
          </a:xfrm>
        </p:spPr>
        <p:txBody>
          <a:bodyPr>
            <a:noAutofit/>
          </a:bodyPr>
          <a:lstStyle/>
          <a:p>
            <a:r>
              <a:rPr lang="en-US" altLang="ru-RU" sz="3200" b="1" dirty="0">
                <a:solidFill>
                  <a:srgbClr val="DA2032"/>
                </a:solidFill>
              </a:rPr>
              <a:t>Thrombodynamics results</a:t>
            </a:r>
            <a:endParaRPr lang="ru-RU" altLang="ru-RU" sz="3200" b="1" dirty="0">
              <a:solidFill>
                <a:srgbClr val="DA2032"/>
              </a:solidFill>
            </a:endParaRPr>
          </a:p>
        </p:txBody>
      </p:sp>
      <p:pic>
        <p:nvPicPr>
          <p:cNvPr id="46" name="Picture 2" descr="M:\WORK\-=687=-\Инфа\Рисунки\Разное\Labs 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7"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11</a:t>
            </a:fld>
            <a:endParaRPr lang="ru-RU" dirty="0">
              <a:solidFill>
                <a:schemeClr val="tx1">
                  <a:lumMod val="50000"/>
                  <a:lumOff val="50000"/>
                </a:schemeClr>
              </a:solidFill>
            </a:endParaRPr>
          </a:p>
        </p:txBody>
      </p:sp>
      <p:sp>
        <p:nvSpPr>
          <p:cNvPr id="48" name="Прямоугольник 47"/>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366912484"/>
      </p:ext>
    </p:extLst>
  </p:cSld>
  <p:clrMapOvr>
    <a:masterClrMapping/>
  </p:clrMapOvr>
  <mc:AlternateContent xmlns:mc="http://schemas.openxmlformats.org/markup-compatibility/2006" xmlns:p14="http://schemas.microsoft.com/office/powerpoint/2010/main">
    <mc:Choice Requires="p14">
      <p:transition spd="slow" p14:dur="2000" advTm="18701"/>
    </mc:Choice>
    <mc:Fallback xmlns="">
      <p:transition spd="slow" advTm="187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Группа 3"/>
          <p:cNvGrpSpPr>
            <a:grpSpLocks noChangeAspect="1"/>
          </p:cNvGrpSpPr>
          <p:nvPr/>
        </p:nvGrpSpPr>
        <p:grpSpPr bwMode="auto">
          <a:xfrm>
            <a:off x="512765" y="3524251"/>
            <a:ext cx="7237251" cy="3264383"/>
            <a:chOff x="7" y="2859782"/>
            <a:chExt cx="7236845" cy="2447048"/>
          </a:xfrm>
        </p:grpSpPr>
        <p:pic>
          <p:nvPicPr>
            <p:cNvPr id="14342" name="Picture 3" descr="D:\РМАПО_Коротина_Презентация\Рисунок3_1.png"/>
            <p:cNvPicPr>
              <a:picLocks noChangeAspect="1" noChangeArrowheads="1"/>
            </p:cNvPicPr>
            <p:nvPr/>
          </p:nvPicPr>
          <p:blipFill rotWithShape="1">
            <a:blip r:embed="rId4">
              <a:extLst>
                <a:ext uri="{28A0092B-C50C-407E-A947-70E740481C1C}">
                  <a14:useLocalDpi xmlns:a14="http://schemas.microsoft.com/office/drawing/2010/main" val="0"/>
                </a:ext>
              </a:extLst>
            </a:blip>
            <a:srcRect r="36619"/>
            <a:stretch/>
          </p:blipFill>
          <p:spPr bwMode="auto">
            <a:xfrm>
              <a:off x="7" y="2859782"/>
              <a:ext cx="4582855" cy="244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323838" y="3291363"/>
              <a:ext cx="575767"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5 min</a:t>
              </a:r>
            </a:p>
          </p:txBody>
        </p:sp>
        <p:sp>
          <p:nvSpPr>
            <p:cNvPr id="9" name="Прямоугольник 8"/>
            <p:cNvSpPr/>
            <p:nvPr/>
          </p:nvSpPr>
          <p:spPr>
            <a:xfrm>
              <a:off x="6465530" y="5046250"/>
              <a:ext cx="771322" cy="196108"/>
            </a:xfrm>
            <a:prstGeom prst="rect">
              <a:avLst/>
            </a:prstGeom>
          </p:spPr>
          <p:txBody>
            <a:bodyPr wrap="none">
              <a:spAutoFit/>
            </a:bodyPr>
            <a:lstStyle/>
            <a:p>
              <a:pPr fontAlgn="auto">
                <a:spcBef>
                  <a:spcPts val="0"/>
                </a:spcBef>
                <a:spcAft>
                  <a:spcPts val="0"/>
                </a:spcAft>
                <a:defRPr/>
              </a:pPr>
              <a:r>
                <a:rPr lang="en-US" sz="1100" b="1" dirty="0">
                  <a:solidFill>
                    <a:schemeClr val="tx1">
                      <a:lumMod val="65000"/>
                      <a:lumOff val="35000"/>
                    </a:schemeClr>
                  </a:solidFill>
                  <a:latin typeface="+mn-lt"/>
                  <a:cs typeface="+mn-cs"/>
                </a:rPr>
                <a:t>Time, min</a:t>
              </a:r>
            </a:p>
          </p:txBody>
        </p:sp>
        <p:sp>
          <p:nvSpPr>
            <p:cNvPr id="10" name="Прямоугольник 9"/>
            <p:cNvSpPr/>
            <p:nvPr/>
          </p:nvSpPr>
          <p:spPr>
            <a:xfrm>
              <a:off x="3516121" y="3580142"/>
              <a:ext cx="857879"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fibrin clot</a:t>
              </a:r>
            </a:p>
          </p:txBody>
        </p:sp>
        <p:sp>
          <p:nvSpPr>
            <p:cNvPr id="11" name="Прямоугольник 10"/>
            <p:cNvSpPr/>
            <p:nvPr/>
          </p:nvSpPr>
          <p:spPr>
            <a:xfrm>
              <a:off x="2543038" y="3291363"/>
              <a:ext cx="660721"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30 min</a:t>
              </a:r>
            </a:p>
          </p:txBody>
        </p:sp>
        <p:sp>
          <p:nvSpPr>
            <p:cNvPr id="13" name="Прямоугольник 12"/>
            <p:cNvSpPr/>
            <p:nvPr/>
          </p:nvSpPr>
          <p:spPr>
            <a:xfrm>
              <a:off x="3516121" y="4660682"/>
              <a:ext cx="681559"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plasma</a:t>
              </a:r>
            </a:p>
          </p:txBody>
        </p:sp>
        <p:sp>
          <p:nvSpPr>
            <p:cNvPr id="15" name="Прямоугольник 14"/>
            <p:cNvSpPr/>
            <p:nvPr/>
          </p:nvSpPr>
          <p:spPr>
            <a:xfrm>
              <a:off x="4532064" y="2999411"/>
              <a:ext cx="1048754" cy="219180"/>
            </a:xfrm>
            <a:prstGeom prst="rect">
              <a:avLst/>
            </a:prstGeom>
          </p:spPr>
          <p:txBody>
            <a:bodyPr wrap="none">
              <a:spAutoFit/>
            </a:bodyPr>
            <a:lstStyle/>
            <a:p>
              <a:pPr fontAlgn="auto">
                <a:spcBef>
                  <a:spcPts val="0"/>
                </a:spcBef>
                <a:spcAft>
                  <a:spcPts val="0"/>
                </a:spcAft>
                <a:defRPr/>
              </a:pPr>
              <a:r>
                <a:rPr lang="en-US" sz="1300" b="1" dirty="0">
                  <a:solidFill>
                    <a:schemeClr val="accent1">
                      <a:lumMod val="75000"/>
                    </a:schemeClr>
                  </a:solidFill>
                  <a:latin typeface="+mn-lt"/>
                  <a:cs typeface="+mn-cs"/>
                </a:rPr>
                <a:t>clot size,</a:t>
              </a:r>
              <a:r>
                <a:rPr lang="en-US" sz="1300" dirty="0">
                  <a:solidFill>
                    <a:schemeClr val="accent1">
                      <a:lumMod val="75000"/>
                    </a:schemeClr>
                  </a:solidFill>
                  <a:latin typeface="+mn-lt"/>
                  <a:cs typeface="+mn-cs"/>
                </a:rPr>
                <a:t> </a:t>
              </a:r>
              <a:r>
                <a:rPr lang="en-US" sz="1300" b="1" dirty="0">
                  <a:solidFill>
                    <a:schemeClr val="accent1">
                      <a:lumMod val="75000"/>
                    </a:schemeClr>
                  </a:solidFill>
                  <a:latin typeface="+mn-lt"/>
                  <a:cs typeface="+mn-cs"/>
                </a:rPr>
                <a:t>µm</a:t>
              </a:r>
              <a:endParaRPr lang="en-US" sz="1300" dirty="0">
                <a:solidFill>
                  <a:schemeClr val="accent1">
                    <a:lumMod val="75000"/>
                  </a:schemeClr>
                </a:solidFill>
                <a:latin typeface="+mn-lt"/>
                <a:cs typeface="+mn-cs"/>
              </a:endParaRPr>
            </a:p>
          </p:txBody>
        </p:sp>
        <p:sp>
          <p:nvSpPr>
            <p:cNvPr id="16" name="Прямоугольник 15"/>
            <p:cNvSpPr/>
            <p:nvPr/>
          </p:nvSpPr>
          <p:spPr>
            <a:xfrm>
              <a:off x="3516121" y="3120000"/>
              <a:ext cx="797802"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activator</a:t>
              </a:r>
            </a:p>
          </p:txBody>
        </p:sp>
        <p:sp>
          <p:nvSpPr>
            <p:cNvPr id="17" name="Прямоугольник 16"/>
            <p:cNvSpPr/>
            <p:nvPr/>
          </p:nvSpPr>
          <p:spPr>
            <a:xfrm>
              <a:off x="3508184" y="4083124"/>
              <a:ext cx="1074337" cy="369145"/>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spontaneous</a:t>
              </a:r>
            </a:p>
            <a:p>
              <a:pPr fontAlgn="auto">
                <a:spcBef>
                  <a:spcPts val="0"/>
                </a:spcBef>
                <a:spcAft>
                  <a:spcPts val="0"/>
                </a:spcAft>
                <a:defRPr/>
              </a:pPr>
              <a:r>
                <a:rPr lang="en-US" sz="1300" b="1" dirty="0">
                  <a:solidFill>
                    <a:schemeClr val="tx1">
                      <a:lumMod val="65000"/>
                      <a:lumOff val="35000"/>
                    </a:schemeClr>
                  </a:solidFill>
                  <a:latin typeface="+mn-lt"/>
                  <a:cs typeface="+mn-cs"/>
                </a:rPr>
                <a:t>clots</a:t>
              </a:r>
            </a:p>
          </p:txBody>
        </p:sp>
        <p:sp>
          <p:nvSpPr>
            <p:cNvPr id="18" name="Прямоугольник 17"/>
            <p:cNvSpPr/>
            <p:nvPr/>
          </p:nvSpPr>
          <p:spPr>
            <a:xfrm>
              <a:off x="1390578" y="3291363"/>
              <a:ext cx="660721"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15 min</a:t>
              </a:r>
            </a:p>
          </p:txBody>
        </p:sp>
      </p:grpSp>
      <p:sp>
        <p:nvSpPr>
          <p:cNvPr id="23" name="Прямоугольник 22"/>
          <p:cNvSpPr/>
          <p:nvPr/>
        </p:nvSpPr>
        <p:spPr>
          <a:xfrm>
            <a:off x="612775" y="1123951"/>
            <a:ext cx="7920038" cy="1554272"/>
          </a:xfrm>
          <a:prstGeom prst="rect">
            <a:avLst/>
          </a:prstGeom>
        </p:spPr>
        <p:txBody>
          <a:bodyPr>
            <a:spAutoFit/>
          </a:bodyPr>
          <a:lstStyle/>
          <a:p>
            <a:pPr marL="560387" lvl="1" indent="-285750" fontAlgn="auto">
              <a:spcBef>
                <a:spcPts val="300"/>
              </a:spcBef>
              <a:spcAft>
                <a:spcPts val="600"/>
              </a:spcAft>
              <a:buClr>
                <a:srgbClr val="FF0000"/>
              </a:buClr>
              <a:buFont typeface="Wingdings" pitchFamily="2" charset="2"/>
              <a:buChar char="§"/>
              <a:defRPr/>
            </a:pPr>
            <a:r>
              <a:rPr lang="ru-RU" sz="2000" b="1" dirty="0">
                <a:solidFill>
                  <a:srgbClr val="E20000"/>
                </a:solidFill>
                <a:latin typeface="+mn-lt"/>
                <a:ea typeface="Tahoma" pitchFamily="34" charset="0"/>
                <a:cs typeface="Tahoma" pitchFamily="34" charset="0"/>
              </a:rPr>
              <a:t>Tlag,</a:t>
            </a:r>
            <a:r>
              <a:rPr lang="ru-RU" sz="2000" b="1" dirty="0">
                <a:solidFill>
                  <a:schemeClr val="tx1">
                    <a:lumMod val="75000"/>
                    <a:lumOff val="25000"/>
                  </a:schemeClr>
                </a:solidFill>
                <a:latin typeface="+mn-lt"/>
                <a:ea typeface="Tahoma" pitchFamily="34" charset="0"/>
                <a:cs typeface="Tahoma" pitchFamily="34" charset="0"/>
              </a:rPr>
              <a:t> </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min</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 </a:t>
            </a:r>
            <a:r>
              <a:rPr lang="en-US" sz="2000" b="1" dirty="0">
                <a:solidFill>
                  <a:schemeClr val="tx1">
                    <a:lumMod val="75000"/>
                    <a:lumOff val="25000"/>
                  </a:schemeClr>
                </a:solidFill>
                <a:latin typeface="+mn-lt"/>
                <a:ea typeface="Tahoma" pitchFamily="34" charset="0"/>
                <a:cs typeface="Tahoma" pitchFamily="34" charset="0"/>
              </a:rPr>
              <a:t>–</a:t>
            </a:r>
            <a:r>
              <a:rPr lang="ru-RU" sz="2000" dirty="0">
                <a:solidFill>
                  <a:schemeClr val="tx1">
                    <a:lumMod val="75000"/>
                    <a:lumOff val="25000"/>
                  </a:schemeClr>
                </a:solidFill>
                <a:latin typeface="+mn-lt"/>
                <a:ea typeface="Tahoma" pitchFamily="34" charset="0"/>
                <a:cs typeface="Tahoma" pitchFamily="34" charset="0"/>
              </a:rPr>
              <a:t> </a:t>
            </a:r>
            <a:r>
              <a:rPr lang="en-US" sz="2000" dirty="0">
                <a:solidFill>
                  <a:schemeClr val="tx1">
                    <a:lumMod val="75000"/>
                    <a:lumOff val="25000"/>
                  </a:schemeClr>
                </a:solidFill>
                <a:latin typeface="+mn-lt"/>
                <a:ea typeface="Tahoma" pitchFamily="34" charset="0"/>
                <a:cs typeface="Tahoma" pitchFamily="34" charset="0"/>
              </a:rPr>
              <a:t>Lag</a:t>
            </a:r>
            <a:r>
              <a:rPr lang="ru-RU" sz="2000" dirty="0">
                <a:solidFill>
                  <a:schemeClr val="tx1">
                    <a:lumMod val="65000"/>
                    <a:lumOff val="35000"/>
                  </a:schemeClr>
                </a:solidFill>
                <a:latin typeface="+mn-lt"/>
                <a:ea typeface="Tahoma" pitchFamily="34" charset="0"/>
                <a:cs typeface="Tahoma" pitchFamily="34" charset="0"/>
              </a:rPr>
              <a:t>-</a:t>
            </a:r>
            <a:r>
              <a:rPr lang="en-US" sz="2000" dirty="0">
                <a:solidFill>
                  <a:schemeClr val="tx1">
                    <a:lumMod val="65000"/>
                    <a:lumOff val="35000"/>
                  </a:schemeClr>
                </a:solidFill>
                <a:latin typeface="+mn-lt"/>
                <a:ea typeface="Tahoma" pitchFamily="34" charset="0"/>
                <a:cs typeface="Tahoma" pitchFamily="34" charset="0"/>
              </a:rPr>
              <a:t>time</a:t>
            </a:r>
            <a:r>
              <a:rPr lang="ru-RU" sz="2000" dirty="0">
                <a:solidFill>
                  <a:schemeClr val="tx1">
                    <a:lumMod val="65000"/>
                    <a:lumOff val="35000"/>
                  </a:schemeClr>
                </a:solidFill>
                <a:latin typeface="+mn-lt"/>
                <a:ea typeface="Tahoma" pitchFamily="34" charset="0"/>
                <a:cs typeface="Tahoma" pitchFamily="34" charset="0"/>
              </a:rPr>
              <a:t> – </a:t>
            </a:r>
            <a:r>
              <a:rPr lang="en-US" sz="2000" dirty="0">
                <a:solidFill>
                  <a:schemeClr val="tx1">
                    <a:lumMod val="65000"/>
                    <a:lumOff val="35000"/>
                  </a:schemeClr>
                </a:solidFill>
                <a:latin typeface="+mn-lt"/>
                <a:ea typeface="Tahoma" pitchFamily="34" charset="0"/>
                <a:cs typeface="Tahoma" pitchFamily="34" charset="0"/>
              </a:rPr>
              <a:t>time between contact of activator with plasma sample and start of clot growth</a:t>
            </a:r>
          </a:p>
          <a:p>
            <a:pPr marL="560387" lvl="1" indent="-285750" fontAlgn="auto">
              <a:spcBef>
                <a:spcPts val="300"/>
              </a:spcBef>
              <a:spcAft>
                <a:spcPts val="600"/>
              </a:spcAft>
              <a:buClr>
                <a:srgbClr val="FF0000"/>
              </a:buClr>
              <a:buFont typeface="Wingdings" pitchFamily="2" charset="2"/>
              <a:buChar char="§"/>
              <a:defRPr/>
            </a:pPr>
            <a:r>
              <a:rPr lang="ru-RU" sz="2000" b="1" dirty="0">
                <a:solidFill>
                  <a:srgbClr val="E20000"/>
                </a:solidFill>
                <a:latin typeface="+mn-lt"/>
                <a:ea typeface="Tahoma" pitchFamily="34" charset="0"/>
                <a:cs typeface="Tahoma" pitchFamily="34" charset="0"/>
              </a:rPr>
              <a:t>V,</a:t>
            </a:r>
            <a:r>
              <a:rPr lang="ru-RU" sz="2000" b="1" dirty="0">
                <a:solidFill>
                  <a:schemeClr val="tx1">
                    <a:lumMod val="75000"/>
                    <a:lumOff val="25000"/>
                  </a:schemeClr>
                </a:solidFill>
                <a:latin typeface="+mn-lt"/>
                <a:ea typeface="Tahoma" pitchFamily="34" charset="0"/>
                <a:cs typeface="Tahoma" pitchFamily="34" charset="0"/>
              </a:rPr>
              <a:t> </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µm</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min</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 </a:t>
            </a:r>
            <a:r>
              <a:rPr lang="en-US" sz="2000" b="1" dirty="0">
                <a:solidFill>
                  <a:schemeClr val="tx1">
                    <a:lumMod val="75000"/>
                    <a:lumOff val="25000"/>
                  </a:schemeClr>
                </a:solidFill>
                <a:latin typeface="+mn-lt"/>
                <a:ea typeface="Tahoma" pitchFamily="34" charset="0"/>
                <a:cs typeface="Tahoma" pitchFamily="34" charset="0"/>
              </a:rPr>
              <a:t>– </a:t>
            </a:r>
            <a:r>
              <a:rPr lang="en-US" sz="2000" dirty="0">
                <a:solidFill>
                  <a:schemeClr val="tx1">
                    <a:lumMod val="65000"/>
                    <a:lumOff val="35000"/>
                  </a:schemeClr>
                </a:solidFill>
                <a:latin typeface="+mn-lt"/>
                <a:ea typeface="Tahoma" pitchFamily="34" charset="0"/>
                <a:cs typeface="Tahoma" pitchFamily="34" charset="0"/>
              </a:rPr>
              <a:t>Average rate of clot growth </a:t>
            </a:r>
            <a:endParaRPr lang="ru-RU" sz="2000" dirty="0">
              <a:solidFill>
                <a:schemeClr val="tx1">
                  <a:lumMod val="65000"/>
                  <a:lumOff val="35000"/>
                </a:schemeClr>
              </a:solidFill>
              <a:latin typeface="+mn-lt"/>
              <a:ea typeface="Tahoma" pitchFamily="34" charset="0"/>
              <a:cs typeface="Tahoma" pitchFamily="34" charset="0"/>
            </a:endParaRPr>
          </a:p>
          <a:p>
            <a:pPr marL="560387" lvl="1" indent="-285750" fontAlgn="auto">
              <a:spcBef>
                <a:spcPts val="300"/>
              </a:spcBef>
              <a:spcAft>
                <a:spcPts val="600"/>
              </a:spcAft>
              <a:buClr>
                <a:srgbClr val="FF0000"/>
              </a:buClr>
              <a:buFont typeface="Wingdings" pitchFamily="2" charset="2"/>
              <a:buChar char="§"/>
              <a:defRPr/>
            </a:pPr>
            <a:r>
              <a:rPr lang="ru-RU" sz="2000" b="1" dirty="0" err="1">
                <a:solidFill>
                  <a:srgbClr val="E20000"/>
                </a:solidFill>
                <a:latin typeface="+mn-lt"/>
                <a:ea typeface="Tahoma" pitchFamily="34" charset="0"/>
                <a:cs typeface="Tahoma" pitchFamily="34" charset="0"/>
              </a:rPr>
              <a:t>Tsp</a:t>
            </a:r>
            <a:r>
              <a:rPr lang="ru-RU" sz="2000" b="1" dirty="0">
                <a:solidFill>
                  <a:srgbClr val="E20000"/>
                </a:solidFill>
                <a:latin typeface="+mn-lt"/>
                <a:ea typeface="Tahoma" pitchFamily="34" charset="0"/>
                <a:cs typeface="Tahoma" pitchFamily="34" charset="0"/>
              </a:rPr>
              <a:t>,</a:t>
            </a:r>
            <a:r>
              <a:rPr lang="ru-RU" sz="2000" b="1" dirty="0">
                <a:solidFill>
                  <a:schemeClr val="tx1">
                    <a:lumMod val="75000"/>
                    <a:lumOff val="25000"/>
                  </a:schemeClr>
                </a:solidFill>
                <a:latin typeface="+mn-lt"/>
                <a:ea typeface="Tahoma" pitchFamily="34" charset="0"/>
                <a:cs typeface="Tahoma" pitchFamily="34" charset="0"/>
              </a:rPr>
              <a:t> </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min</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 </a:t>
            </a:r>
            <a:r>
              <a:rPr lang="en-US" sz="2000" b="1" dirty="0">
                <a:solidFill>
                  <a:schemeClr val="tx1">
                    <a:lumMod val="75000"/>
                    <a:lumOff val="25000"/>
                  </a:schemeClr>
                </a:solidFill>
                <a:latin typeface="+mn-lt"/>
                <a:ea typeface="Tahoma" pitchFamily="34" charset="0"/>
                <a:cs typeface="Tahoma" pitchFamily="34" charset="0"/>
              </a:rPr>
              <a:t>–</a:t>
            </a:r>
            <a:r>
              <a:rPr lang="ru-RU" sz="2000" dirty="0">
                <a:solidFill>
                  <a:schemeClr val="tx1">
                    <a:lumMod val="75000"/>
                    <a:lumOff val="25000"/>
                  </a:schemeClr>
                </a:solidFill>
                <a:latin typeface="+mn-lt"/>
                <a:ea typeface="Tahoma" pitchFamily="34" charset="0"/>
                <a:cs typeface="Tahoma" pitchFamily="34" charset="0"/>
              </a:rPr>
              <a:t> </a:t>
            </a:r>
            <a:r>
              <a:rPr lang="en-US" sz="2000" dirty="0">
                <a:solidFill>
                  <a:schemeClr val="tx1">
                    <a:lumMod val="75000"/>
                    <a:lumOff val="25000"/>
                  </a:schemeClr>
                </a:solidFill>
                <a:latin typeface="+mn-lt"/>
                <a:ea typeface="Tahoma" pitchFamily="34" charset="0"/>
                <a:cs typeface="Tahoma" pitchFamily="34" charset="0"/>
              </a:rPr>
              <a:t>Time of s</a:t>
            </a:r>
            <a:r>
              <a:rPr lang="en-US" sz="2000" dirty="0">
                <a:solidFill>
                  <a:schemeClr val="tx1">
                    <a:lumMod val="65000"/>
                    <a:lumOff val="35000"/>
                  </a:schemeClr>
                </a:solidFill>
                <a:latin typeface="+mn-lt"/>
                <a:ea typeface="Tahoma" pitchFamily="34" charset="0"/>
                <a:cs typeface="Tahoma" pitchFamily="34" charset="0"/>
              </a:rPr>
              <a:t>pontaneous clots formation</a:t>
            </a:r>
            <a:endParaRPr lang="ru-RU" sz="2000" dirty="0">
              <a:solidFill>
                <a:schemeClr val="tx1">
                  <a:lumMod val="65000"/>
                  <a:lumOff val="35000"/>
                </a:schemeClr>
              </a:solidFill>
              <a:latin typeface="+mn-lt"/>
              <a:ea typeface="Tahoma" pitchFamily="34" charset="0"/>
              <a:cs typeface="Tahoma" pitchFamily="34" charset="0"/>
            </a:endParaRPr>
          </a:p>
        </p:txBody>
      </p:sp>
      <p:sp>
        <p:nvSpPr>
          <p:cNvPr id="24" name="Прямоугольник 23"/>
          <p:cNvSpPr/>
          <p:nvPr/>
        </p:nvSpPr>
        <p:spPr>
          <a:xfrm>
            <a:off x="1809750" y="3710518"/>
            <a:ext cx="673389" cy="292388"/>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Images</a:t>
            </a:r>
            <a:endParaRPr lang="en-US" sz="1300" dirty="0">
              <a:solidFill>
                <a:schemeClr val="tx1">
                  <a:lumMod val="65000"/>
                  <a:lumOff val="35000"/>
                </a:schemeClr>
              </a:solidFill>
              <a:latin typeface="+mn-lt"/>
              <a:cs typeface="+mn-cs"/>
            </a:endParaRPr>
          </a:p>
        </p:txBody>
      </p:sp>
      <p:pic>
        <p:nvPicPr>
          <p:cNvPr id="6656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84018" y="3524251"/>
            <a:ext cx="2705100" cy="324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rgbClr val="E20000"/>
                </a:solidFill>
                <a:cs typeface="Tahoma" pitchFamily="34" charset="0"/>
              </a:rPr>
              <a:t>Main </a:t>
            </a:r>
            <a:r>
              <a:rPr lang="en-US" altLang="ru-RU" sz="3200" b="1" dirty="0" err="1">
                <a:solidFill>
                  <a:srgbClr val="E20000"/>
                </a:solidFill>
                <a:cs typeface="Tahoma" pitchFamily="34" charset="0"/>
              </a:rPr>
              <a:t>Thrombodynamics</a:t>
            </a:r>
            <a:r>
              <a:rPr lang="en-US" altLang="ru-RU" sz="3200" b="1" dirty="0">
                <a:solidFill>
                  <a:srgbClr val="E20000"/>
                </a:solidFill>
                <a:cs typeface="Tahoma" pitchFamily="34" charset="0"/>
              </a:rPr>
              <a:t> parameters</a:t>
            </a:r>
            <a:endParaRPr lang="fr-FR" sz="3200" dirty="0"/>
          </a:p>
        </p:txBody>
      </p:sp>
      <p:pic>
        <p:nvPicPr>
          <p:cNvPr id="20" name="Picture 2" descr="M:\WORK\-=687=-\Инфа\Рисунки\Разное\Labs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12</a:t>
            </a:fld>
            <a:endParaRPr lang="ru-RU" dirty="0">
              <a:solidFill>
                <a:schemeClr val="tx1">
                  <a:lumMod val="50000"/>
                  <a:lumOff val="50000"/>
                </a:schemeClr>
              </a:solidFill>
            </a:endParaRPr>
          </a:p>
        </p:txBody>
      </p:sp>
      <p:sp>
        <p:nvSpPr>
          <p:cNvPr id="22" name="Прямоугольник 47"/>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ustDataLst>
      <p:tags r:id="rId1"/>
    </p:custDataLst>
    <p:extLst>
      <p:ext uri="{BB962C8B-B14F-4D97-AF65-F5344CB8AC3E}">
        <p14:creationId xmlns:p14="http://schemas.microsoft.com/office/powerpoint/2010/main" val="1500693730"/>
      </p:ext>
    </p:extLst>
  </p:cSld>
  <p:clrMapOvr>
    <a:masterClrMapping/>
  </p:clrMapOvr>
  <p:transition spd="slow" advTm="1104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Группа 3"/>
          <p:cNvGrpSpPr>
            <a:grpSpLocks noChangeAspect="1"/>
          </p:cNvGrpSpPr>
          <p:nvPr/>
        </p:nvGrpSpPr>
        <p:grpSpPr bwMode="auto">
          <a:xfrm>
            <a:off x="512765" y="3524251"/>
            <a:ext cx="5581124" cy="3264383"/>
            <a:chOff x="7" y="2859782"/>
            <a:chExt cx="5580811" cy="2447048"/>
          </a:xfrm>
        </p:grpSpPr>
        <p:pic>
          <p:nvPicPr>
            <p:cNvPr id="14342" name="Picture 3" descr="D:\РМАПО_Коротина_Презентация\Рисунок3_1.png"/>
            <p:cNvPicPr>
              <a:picLocks noChangeAspect="1" noChangeArrowheads="1"/>
            </p:cNvPicPr>
            <p:nvPr/>
          </p:nvPicPr>
          <p:blipFill rotWithShape="1">
            <a:blip r:embed="rId4">
              <a:extLst>
                <a:ext uri="{28A0092B-C50C-407E-A947-70E740481C1C}">
                  <a14:useLocalDpi xmlns:a14="http://schemas.microsoft.com/office/drawing/2010/main" val="0"/>
                </a:ext>
              </a:extLst>
            </a:blip>
            <a:srcRect r="39517"/>
            <a:stretch/>
          </p:blipFill>
          <p:spPr bwMode="auto">
            <a:xfrm>
              <a:off x="7" y="2859782"/>
              <a:ext cx="4373317" cy="244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323838" y="3291363"/>
              <a:ext cx="575767"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5 min</a:t>
              </a:r>
            </a:p>
          </p:txBody>
        </p:sp>
        <p:sp>
          <p:nvSpPr>
            <p:cNvPr id="10" name="Прямоугольник 9"/>
            <p:cNvSpPr/>
            <p:nvPr/>
          </p:nvSpPr>
          <p:spPr>
            <a:xfrm>
              <a:off x="3516121" y="3580142"/>
              <a:ext cx="857879"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fibrin clot</a:t>
              </a:r>
            </a:p>
          </p:txBody>
        </p:sp>
        <p:sp>
          <p:nvSpPr>
            <p:cNvPr id="11" name="Прямоугольник 10"/>
            <p:cNvSpPr/>
            <p:nvPr/>
          </p:nvSpPr>
          <p:spPr>
            <a:xfrm>
              <a:off x="2543038" y="3291363"/>
              <a:ext cx="660721"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30 min</a:t>
              </a:r>
            </a:p>
          </p:txBody>
        </p:sp>
        <p:sp>
          <p:nvSpPr>
            <p:cNvPr id="13" name="Прямоугольник 12"/>
            <p:cNvSpPr/>
            <p:nvPr/>
          </p:nvSpPr>
          <p:spPr>
            <a:xfrm>
              <a:off x="3516121" y="4660682"/>
              <a:ext cx="681559"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plasma</a:t>
              </a:r>
            </a:p>
          </p:txBody>
        </p:sp>
        <p:sp>
          <p:nvSpPr>
            <p:cNvPr id="15" name="Прямоугольник 14"/>
            <p:cNvSpPr/>
            <p:nvPr/>
          </p:nvSpPr>
          <p:spPr>
            <a:xfrm>
              <a:off x="4532064" y="2999411"/>
              <a:ext cx="1048754" cy="219180"/>
            </a:xfrm>
            <a:prstGeom prst="rect">
              <a:avLst/>
            </a:prstGeom>
          </p:spPr>
          <p:txBody>
            <a:bodyPr wrap="none">
              <a:spAutoFit/>
            </a:bodyPr>
            <a:lstStyle/>
            <a:p>
              <a:pPr fontAlgn="auto">
                <a:spcBef>
                  <a:spcPts val="0"/>
                </a:spcBef>
                <a:spcAft>
                  <a:spcPts val="0"/>
                </a:spcAft>
                <a:defRPr/>
              </a:pPr>
              <a:r>
                <a:rPr lang="en-US" sz="1300" b="1" dirty="0">
                  <a:solidFill>
                    <a:schemeClr val="accent1">
                      <a:lumMod val="75000"/>
                    </a:schemeClr>
                  </a:solidFill>
                  <a:latin typeface="+mn-lt"/>
                  <a:cs typeface="+mn-cs"/>
                </a:rPr>
                <a:t>clot size,</a:t>
              </a:r>
              <a:r>
                <a:rPr lang="en-US" sz="1300" dirty="0">
                  <a:solidFill>
                    <a:schemeClr val="accent1">
                      <a:lumMod val="75000"/>
                    </a:schemeClr>
                  </a:solidFill>
                  <a:latin typeface="+mn-lt"/>
                  <a:cs typeface="+mn-cs"/>
                </a:rPr>
                <a:t> </a:t>
              </a:r>
              <a:r>
                <a:rPr lang="en-US" sz="1300" b="1" dirty="0">
                  <a:solidFill>
                    <a:schemeClr val="accent1">
                      <a:lumMod val="75000"/>
                    </a:schemeClr>
                  </a:solidFill>
                  <a:latin typeface="+mn-lt"/>
                  <a:cs typeface="+mn-cs"/>
                </a:rPr>
                <a:t>µm</a:t>
              </a:r>
              <a:endParaRPr lang="en-US" sz="1300" dirty="0">
                <a:solidFill>
                  <a:schemeClr val="accent1">
                    <a:lumMod val="75000"/>
                  </a:schemeClr>
                </a:solidFill>
                <a:latin typeface="+mn-lt"/>
                <a:cs typeface="+mn-cs"/>
              </a:endParaRPr>
            </a:p>
          </p:txBody>
        </p:sp>
        <p:sp>
          <p:nvSpPr>
            <p:cNvPr id="16" name="Прямоугольник 15"/>
            <p:cNvSpPr/>
            <p:nvPr/>
          </p:nvSpPr>
          <p:spPr>
            <a:xfrm>
              <a:off x="3516121" y="3120000"/>
              <a:ext cx="797802"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activator</a:t>
              </a:r>
            </a:p>
          </p:txBody>
        </p:sp>
        <p:sp>
          <p:nvSpPr>
            <p:cNvPr id="17" name="Прямоугольник 16"/>
            <p:cNvSpPr/>
            <p:nvPr/>
          </p:nvSpPr>
          <p:spPr>
            <a:xfrm>
              <a:off x="3508184" y="4083124"/>
              <a:ext cx="1074337" cy="369145"/>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spontaneous</a:t>
              </a:r>
            </a:p>
            <a:p>
              <a:pPr fontAlgn="auto">
                <a:spcBef>
                  <a:spcPts val="0"/>
                </a:spcBef>
                <a:spcAft>
                  <a:spcPts val="0"/>
                </a:spcAft>
                <a:defRPr/>
              </a:pPr>
              <a:r>
                <a:rPr lang="en-US" sz="1300" b="1" dirty="0">
                  <a:solidFill>
                    <a:schemeClr val="tx1">
                      <a:lumMod val="65000"/>
                      <a:lumOff val="35000"/>
                    </a:schemeClr>
                  </a:solidFill>
                  <a:latin typeface="+mn-lt"/>
                  <a:cs typeface="+mn-cs"/>
                </a:rPr>
                <a:t>clots</a:t>
              </a:r>
            </a:p>
          </p:txBody>
        </p:sp>
        <p:sp>
          <p:nvSpPr>
            <p:cNvPr id="18" name="Прямоугольник 17"/>
            <p:cNvSpPr/>
            <p:nvPr/>
          </p:nvSpPr>
          <p:spPr>
            <a:xfrm>
              <a:off x="1390578" y="3291363"/>
              <a:ext cx="660721" cy="219180"/>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15 min</a:t>
              </a:r>
            </a:p>
          </p:txBody>
        </p:sp>
      </p:grpSp>
      <p:sp>
        <p:nvSpPr>
          <p:cNvPr id="23" name="Прямоугольник 22"/>
          <p:cNvSpPr/>
          <p:nvPr/>
        </p:nvSpPr>
        <p:spPr>
          <a:xfrm>
            <a:off x="612775" y="1042280"/>
            <a:ext cx="7920038" cy="1862048"/>
          </a:xfrm>
          <a:prstGeom prst="rect">
            <a:avLst/>
          </a:prstGeom>
        </p:spPr>
        <p:txBody>
          <a:bodyPr>
            <a:spAutoFit/>
          </a:bodyPr>
          <a:lstStyle/>
          <a:p>
            <a:pPr marL="560387" lvl="1" indent="-285750" fontAlgn="auto">
              <a:spcBef>
                <a:spcPts val="300"/>
              </a:spcBef>
              <a:spcAft>
                <a:spcPts val="600"/>
              </a:spcAft>
              <a:buClr>
                <a:srgbClr val="FF0000"/>
              </a:buClr>
              <a:buFont typeface="Wingdings" pitchFamily="2" charset="2"/>
              <a:buChar char="§"/>
              <a:defRPr/>
            </a:pPr>
            <a:r>
              <a:rPr lang="ru-RU" sz="2000" b="1" dirty="0">
                <a:solidFill>
                  <a:srgbClr val="E20000"/>
                </a:solidFill>
                <a:latin typeface="+mn-lt"/>
                <a:ea typeface="Tahoma" pitchFamily="34" charset="0"/>
                <a:cs typeface="Tahoma" pitchFamily="34" charset="0"/>
              </a:rPr>
              <a:t>V</a:t>
            </a:r>
            <a:r>
              <a:rPr lang="en-US" sz="2000" b="1" dirty="0" err="1">
                <a:solidFill>
                  <a:srgbClr val="E20000"/>
                </a:solidFill>
                <a:latin typeface="+mn-lt"/>
                <a:ea typeface="Tahoma" pitchFamily="34" charset="0"/>
                <a:cs typeface="Tahoma" pitchFamily="34" charset="0"/>
              </a:rPr>
              <a:t>i</a:t>
            </a:r>
            <a:r>
              <a:rPr lang="ru-RU" sz="2000" b="1" dirty="0">
                <a:solidFill>
                  <a:srgbClr val="E20000"/>
                </a:solidFill>
                <a:latin typeface="+mn-lt"/>
                <a:ea typeface="Tahoma" pitchFamily="34" charset="0"/>
                <a:cs typeface="Tahoma" pitchFamily="34" charset="0"/>
              </a:rPr>
              <a:t>,</a:t>
            </a:r>
            <a:r>
              <a:rPr lang="ru-RU" sz="2000" b="1" dirty="0">
                <a:solidFill>
                  <a:schemeClr val="tx1">
                    <a:lumMod val="75000"/>
                    <a:lumOff val="25000"/>
                  </a:schemeClr>
                </a:solidFill>
                <a:latin typeface="+mn-lt"/>
                <a:ea typeface="Tahoma" pitchFamily="34" charset="0"/>
                <a:cs typeface="Tahoma" pitchFamily="34" charset="0"/>
              </a:rPr>
              <a:t> </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µm</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min</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 </a:t>
            </a:r>
            <a:r>
              <a:rPr lang="en-US" sz="2000" b="1" dirty="0">
                <a:solidFill>
                  <a:schemeClr val="tx1">
                    <a:lumMod val="75000"/>
                    <a:lumOff val="25000"/>
                  </a:schemeClr>
                </a:solidFill>
                <a:latin typeface="+mn-lt"/>
                <a:ea typeface="Tahoma" pitchFamily="34" charset="0"/>
                <a:cs typeface="Tahoma" pitchFamily="34" charset="0"/>
              </a:rPr>
              <a:t>– </a:t>
            </a:r>
            <a:r>
              <a:rPr lang="en-US" sz="2000" dirty="0">
                <a:solidFill>
                  <a:schemeClr val="tx1">
                    <a:lumMod val="65000"/>
                    <a:lumOff val="35000"/>
                  </a:schemeClr>
                </a:solidFill>
                <a:latin typeface="+mn-lt"/>
                <a:ea typeface="Tahoma" pitchFamily="34" charset="0"/>
                <a:cs typeface="Tahoma" pitchFamily="34" charset="0"/>
              </a:rPr>
              <a:t>Average rate of clot growth at the time interval 2-6 min of clot growth. V=Vi if spontaneous clotting does not allow normal V calculation</a:t>
            </a:r>
            <a:endParaRPr lang="ru-RU" sz="2000" dirty="0">
              <a:solidFill>
                <a:schemeClr val="tx1">
                  <a:lumMod val="65000"/>
                  <a:lumOff val="35000"/>
                </a:schemeClr>
              </a:solidFill>
              <a:latin typeface="+mn-lt"/>
              <a:ea typeface="Tahoma" pitchFamily="34" charset="0"/>
              <a:cs typeface="Tahoma" pitchFamily="34" charset="0"/>
            </a:endParaRPr>
          </a:p>
          <a:p>
            <a:pPr marL="560387" lvl="1" indent="-285750" fontAlgn="auto">
              <a:spcBef>
                <a:spcPts val="300"/>
              </a:spcBef>
              <a:spcAft>
                <a:spcPts val="600"/>
              </a:spcAft>
              <a:buClr>
                <a:srgbClr val="FF0000"/>
              </a:buClr>
              <a:buFont typeface="Wingdings" pitchFamily="2" charset="2"/>
              <a:buChar char="§"/>
              <a:defRPr/>
            </a:pPr>
            <a:r>
              <a:rPr lang="en-US" sz="2000" b="1" dirty="0">
                <a:solidFill>
                  <a:srgbClr val="E20000"/>
                </a:solidFill>
                <a:latin typeface="+mn-lt"/>
                <a:ea typeface="Tahoma" pitchFamily="34" charset="0"/>
                <a:cs typeface="Tahoma" pitchFamily="34" charset="0"/>
              </a:rPr>
              <a:t>D</a:t>
            </a:r>
            <a:r>
              <a:rPr lang="ru-RU" sz="2000" b="1" dirty="0">
                <a:solidFill>
                  <a:srgbClr val="E20000"/>
                </a:solidFill>
                <a:latin typeface="+mn-lt"/>
                <a:ea typeface="Tahoma" pitchFamily="34" charset="0"/>
                <a:cs typeface="Tahoma" pitchFamily="34" charset="0"/>
              </a:rPr>
              <a:t>,</a:t>
            </a:r>
            <a:r>
              <a:rPr lang="ru-RU" sz="2000" b="1" dirty="0">
                <a:solidFill>
                  <a:schemeClr val="tx1">
                    <a:lumMod val="75000"/>
                    <a:lumOff val="25000"/>
                  </a:schemeClr>
                </a:solidFill>
                <a:latin typeface="+mn-lt"/>
                <a:ea typeface="Tahoma" pitchFamily="34" charset="0"/>
                <a:cs typeface="Tahoma" pitchFamily="34" charset="0"/>
              </a:rPr>
              <a:t> </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a.u.</a:t>
            </a:r>
            <a:r>
              <a:rPr lang="ru-RU" b="1" dirty="0">
                <a:solidFill>
                  <a:schemeClr val="tx1">
                    <a:lumMod val="75000"/>
                    <a:lumOff val="25000"/>
                  </a:schemeClr>
                </a:solidFill>
                <a:latin typeface="+mn-lt"/>
                <a:ea typeface="Tahoma" pitchFamily="34" charset="0"/>
                <a:cs typeface="Tahoma" pitchFamily="34" charset="0"/>
              </a:rPr>
              <a:t>]</a:t>
            </a:r>
            <a:r>
              <a:rPr lang="en-US" b="1" dirty="0">
                <a:solidFill>
                  <a:schemeClr val="tx1">
                    <a:lumMod val="75000"/>
                    <a:lumOff val="25000"/>
                  </a:schemeClr>
                </a:solidFill>
                <a:latin typeface="+mn-lt"/>
                <a:ea typeface="Tahoma" pitchFamily="34" charset="0"/>
                <a:cs typeface="Tahoma" pitchFamily="34" charset="0"/>
              </a:rPr>
              <a:t> </a:t>
            </a:r>
            <a:r>
              <a:rPr lang="en-US" sz="2000" b="1" dirty="0">
                <a:solidFill>
                  <a:schemeClr val="tx1">
                    <a:lumMod val="75000"/>
                    <a:lumOff val="25000"/>
                  </a:schemeClr>
                </a:solidFill>
                <a:latin typeface="+mn-lt"/>
                <a:ea typeface="Tahoma" pitchFamily="34" charset="0"/>
                <a:cs typeface="Tahoma" pitchFamily="34" charset="0"/>
              </a:rPr>
              <a:t>–</a:t>
            </a:r>
            <a:r>
              <a:rPr lang="ru-RU" sz="2000" dirty="0">
                <a:solidFill>
                  <a:schemeClr val="tx1">
                    <a:lumMod val="75000"/>
                    <a:lumOff val="25000"/>
                  </a:schemeClr>
                </a:solidFill>
                <a:latin typeface="+mn-lt"/>
                <a:ea typeface="Tahoma" pitchFamily="34" charset="0"/>
                <a:cs typeface="Tahoma" pitchFamily="34" charset="0"/>
              </a:rPr>
              <a:t> </a:t>
            </a:r>
            <a:r>
              <a:rPr lang="en-US" sz="2000" dirty="0">
                <a:solidFill>
                  <a:schemeClr val="tx1">
                    <a:lumMod val="65000"/>
                    <a:lumOff val="35000"/>
                  </a:schemeClr>
                </a:solidFill>
                <a:latin typeface="+mn-lt"/>
                <a:ea typeface="Tahoma" pitchFamily="34" charset="0"/>
                <a:cs typeface="Tahoma" pitchFamily="34" charset="0"/>
              </a:rPr>
              <a:t>Clot density, </a:t>
            </a:r>
            <a:r>
              <a:rPr lang="en-US" sz="2000" dirty="0">
                <a:solidFill>
                  <a:schemeClr val="tx1">
                    <a:lumMod val="65000"/>
                    <a:lumOff val="35000"/>
                  </a:schemeClr>
                </a:solidFill>
              </a:rPr>
              <a:t>intensity of light scattering from a fibrin clot</a:t>
            </a:r>
            <a:endParaRPr lang="en-US" sz="2000" dirty="0">
              <a:solidFill>
                <a:schemeClr val="tx1">
                  <a:lumMod val="65000"/>
                  <a:lumOff val="35000"/>
                </a:schemeClr>
              </a:solidFill>
              <a:latin typeface="+mn-lt"/>
              <a:ea typeface="Tahoma" pitchFamily="34" charset="0"/>
              <a:cs typeface="Tahoma" pitchFamily="34" charset="0"/>
            </a:endParaRPr>
          </a:p>
          <a:p>
            <a:pPr marL="560387" lvl="1" indent="-285750" fontAlgn="auto">
              <a:spcBef>
                <a:spcPts val="300"/>
              </a:spcBef>
              <a:spcAft>
                <a:spcPts val="600"/>
              </a:spcAft>
              <a:buClr>
                <a:srgbClr val="FF0000"/>
              </a:buClr>
              <a:buFont typeface="Wingdings" pitchFamily="2" charset="2"/>
              <a:buChar char="§"/>
              <a:defRPr/>
            </a:pPr>
            <a:r>
              <a:rPr lang="en-US" sz="2000" b="1" dirty="0">
                <a:solidFill>
                  <a:srgbClr val="E20000"/>
                </a:solidFill>
                <a:ea typeface="Tahoma" pitchFamily="34" charset="0"/>
                <a:cs typeface="Tahoma" pitchFamily="34" charset="0"/>
              </a:rPr>
              <a:t>CS</a:t>
            </a:r>
            <a:r>
              <a:rPr lang="ru-RU" sz="2000" b="1" dirty="0">
                <a:solidFill>
                  <a:srgbClr val="E20000"/>
                </a:solidFill>
                <a:ea typeface="Tahoma" pitchFamily="34" charset="0"/>
                <a:cs typeface="Tahoma" pitchFamily="34" charset="0"/>
              </a:rPr>
              <a:t>,</a:t>
            </a:r>
            <a:r>
              <a:rPr lang="ru-RU" sz="2000" b="1" dirty="0">
                <a:solidFill>
                  <a:schemeClr val="tx1">
                    <a:lumMod val="75000"/>
                    <a:lumOff val="25000"/>
                  </a:schemeClr>
                </a:solidFill>
                <a:ea typeface="Tahoma" pitchFamily="34" charset="0"/>
                <a:cs typeface="Tahoma" pitchFamily="34" charset="0"/>
              </a:rPr>
              <a:t> </a:t>
            </a:r>
            <a:r>
              <a:rPr lang="ru-RU" b="1" dirty="0">
                <a:solidFill>
                  <a:schemeClr val="tx1">
                    <a:lumMod val="75000"/>
                    <a:lumOff val="25000"/>
                  </a:schemeClr>
                </a:solidFill>
                <a:ea typeface="Tahoma" pitchFamily="34" charset="0"/>
                <a:cs typeface="Tahoma" pitchFamily="34" charset="0"/>
              </a:rPr>
              <a:t>[</a:t>
            </a:r>
            <a:r>
              <a:rPr lang="en-US" b="1" dirty="0">
                <a:solidFill>
                  <a:schemeClr val="tx1">
                    <a:lumMod val="75000"/>
                    <a:lumOff val="25000"/>
                  </a:schemeClr>
                </a:solidFill>
                <a:ea typeface="Tahoma" pitchFamily="34" charset="0"/>
                <a:cs typeface="Tahoma" pitchFamily="34" charset="0"/>
              </a:rPr>
              <a:t>µm</a:t>
            </a:r>
            <a:r>
              <a:rPr lang="ru-RU" b="1" dirty="0">
                <a:solidFill>
                  <a:schemeClr val="tx1">
                    <a:lumMod val="75000"/>
                    <a:lumOff val="25000"/>
                  </a:schemeClr>
                </a:solidFill>
                <a:ea typeface="Tahoma" pitchFamily="34" charset="0"/>
                <a:cs typeface="Tahoma" pitchFamily="34" charset="0"/>
              </a:rPr>
              <a:t>]</a:t>
            </a:r>
            <a:r>
              <a:rPr lang="en-US" b="1" dirty="0">
                <a:solidFill>
                  <a:schemeClr val="tx1">
                    <a:lumMod val="75000"/>
                    <a:lumOff val="25000"/>
                  </a:schemeClr>
                </a:solidFill>
                <a:ea typeface="Tahoma" pitchFamily="34" charset="0"/>
                <a:cs typeface="Tahoma" pitchFamily="34" charset="0"/>
              </a:rPr>
              <a:t> </a:t>
            </a:r>
            <a:r>
              <a:rPr lang="en-US" sz="2000" b="1" dirty="0">
                <a:solidFill>
                  <a:schemeClr val="tx1">
                    <a:lumMod val="75000"/>
                    <a:lumOff val="25000"/>
                  </a:schemeClr>
                </a:solidFill>
                <a:ea typeface="Tahoma" pitchFamily="34" charset="0"/>
                <a:cs typeface="Tahoma" pitchFamily="34" charset="0"/>
              </a:rPr>
              <a:t>– </a:t>
            </a:r>
            <a:r>
              <a:rPr lang="en-US" sz="2000" dirty="0">
                <a:solidFill>
                  <a:schemeClr val="tx1">
                    <a:lumMod val="65000"/>
                    <a:lumOff val="35000"/>
                  </a:schemeClr>
                </a:solidFill>
                <a:ea typeface="Tahoma" pitchFamily="34" charset="0"/>
                <a:cs typeface="Tahoma" pitchFamily="34" charset="0"/>
              </a:rPr>
              <a:t>Size of the clot after 30 min of growth</a:t>
            </a:r>
          </a:p>
        </p:txBody>
      </p:sp>
      <p:sp>
        <p:nvSpPr>
          <p:cNvPr id="24" name="Прямоугольник 23"/>
          <p:cNvSpPr/>
          <p:nvPr/>
        </p:nvSpPr>
        <p:spPr>
          <a:xfrm>
            <a:off x="1809750" y="3710518"/>
            <a:ext cx="673389" cy="292388"/>
          </a:xfrm>
          <a:prstGeom prst="rect">
            <a:avLst/>
          </a:prstGeom>
        </p:spPr>
        <p:txBody>
          <a:bodyPr wrap="none">
            <a:spAutoFit/>
          </a:bodyPr>
          <a:lstStyle/>
          <a:p>
            <a:pPr fontAlgn="auto">
              <a:spcBef>
                <a:spcPts val="0"/>
              </a:spcBef>
              <a:spcAft>
                <a:spcPts val="0"/>
              </a:spcAft>
              <a:defRPr/>
            </a:pPr>
            <a:r>
              <a:rPr lang="en-US" sz="1300" b="1" dirty="0">
                <a:solidFill>
                  <a:schemeClr val="tx1">
                    <a:lumMod val="65000"/>
                    <a:lumOff val="35000"/>
                  </a:schemeClr>
                </a:solidFill>
                <a:latin typeface="+mn-lt"/>
                <a:cs typeface="+mn-cs"/>
              </a:rPr>
              <a:t>Images</a:t>
            </a:r>
            <a:endParaRPr lang="en-US" sz="1300" dirty="0">
              <a:solidFill>
                <a:schemeClr val="tx1">
                  <a:lumMod val="65000"/>
                  <a:lumOff val="35000"/>
                </a:schemeClr>
              </a:solidFill>
              <a:latin typeface="+mn-lt"/>
              <a:cs typeface="+mn-cs"/>
            </a:endParaRPr>
          </a:p>
        </p:txBody>
      </p:sp>
      <p:pic>
        <p:nvPicPr>
          <p:cNvPr id="6758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94124" y="3514651"/>
            <a:ext cx="2722076" cy="32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rgbClr val="E20000"/>
                </a:solidFill>
                <a:cs typeface="Tahoma" pitchFamily="34" charset="0"/>
              </a:rPr>
              <a:t>Complementary parameters</a:t>
            </a:r>
            <a:endParaRPr lang="fr-FR" sz="3200" dirty="0"/>
          </a:p>
        </p:txBody>
      </p:sp>
      <p:pic>
        <p:nvPicPr>
          <p:cNvPr id="21" name="Picture 2" descr="M:\WORK\-=687=-\Инфа\Рисунки\Разное\Labs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13</a:t>
            </a:fld>
            <a:endParaRPr lang="ru-RU" dirty="0">
              <a:solidFill>
                <a:schemeClr val="tx1">
                  <a:lumMod val="50000"/>
                  <a:lumOff val="50000"/>
                </a:schemeClr>
              </a:solidFill>
            </a:endParaRPr>
          </a:p>
        </p:txBody>
      </p:sp>
      <p:sp>
        <p:nvSpPr>
          <p:cNvPr id="25" name="Прямоугольник 47"/>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ustDataLst>
      <p:tags r:id="rId1"/>
    </p:custDataLst>
    <p:extLst>
      <p:ext uri="{BB962C8B-B14F-4D97-AF65-F5344CB8AC3E}">
        <p14:creationId xmlns:p14="http://schemas.microsoft.com/office/powerpoint/2010/main" val="205571680"/>
      </p:ext>
    </p:extLst>
  </p:cSld>
  <p:clrMapOvr>
    <a:masterClrMapping/>
  </p:clrMapOvr>
  <p:transition spd="slow" advTm="1104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азвание 1"/>
          <p:cNvSpPr>
            <a:spLocks noGrp="1"/>
          </p:cNvSpPr>
          <p:nvPr>
            <p:ph type="title"/>
          </p:nvPr>
        </p:nvSpPr>
        <p:spPr>
          <a:xfrm>
            <a:off x="0" y="0"/>
            <a:ext cx="9144000" cy="764704"/>
          </a:xfrm>
        </p:spPr>
        <p:txBody>
          <a:bodyPr>
            <a:noAutofit/>
          </a:bodyPr>
          <a:lstStyle/>
          <a:p>
            <a:r>
              <a:rPr lang="en-US" altLang="ru-RU" sz="3200" b="1" dirty="0" err="1">
                <a:solidFill>
                  <a:srgbClr val="DA2032"/>
                </a:solidFill>
              </a:rPr>
              <a:t>Thrombodynamics</a:t>
            </a:r>
            <a:r>
              <a:rPr lang="en-US" altLang="ru-RU" sz="3200" b="1" dirty="0">
                <a:solidFill>
                  <a:srgbClr val="DA2032"/>
                </a:solidFill>
              </a:rPr>
              <a:t> results and parameters</a:t>
            </a:r>
            <a:endParaRPr lang="ru-RU" altLang="ru-RU" sz="3200" b="1" dirty="0">
              <a:solidFill>
                <a:srgbClr val="DA2032"/>
              </a:solidFill>
            </a:endParaRPr>
          </a:p>
        </p:txBody>
      </p:sp>
      <p:pic>
        <p:nvPicPr>
          <p:cNvPr id="6" name="Picture 2" descr="M:\WORK\-=687=-\Инфа\Рисунки\Разное\Lab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7"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14</a:t>
            </a:fld>
            <a:endParaRPr lang="ru-RU" dirty="0">
              <a:solidFill>
                <a:schemeClr val="tx1">
                  <a:lumMod val="50000"/>
                  <a:lumOff val="50000"/>
                </a:schemeClr>
              </a:solidFill>
            </a:endParaRPr>
          </a:p>
        </p:txBody>
      </p:sp>
      <p:sp>
        <p:nvSpPr>
          <p:cNvPr id="8" name="Прямоугольник 47"/>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68" y="980728"/>
            <a:ext cx="3633804" cy="532859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04" y="6322992"/>
            <a:ext cx="3086100" cy="289560"/>
          </a:xfrm>
          <a:prstGeom prst="rect">
            <a:avLst/>
          </a:prstGeom>
        </p:spPr>
      </p:pic>
      <p:sp>
        <p:nvSpPr>
          <p:cNvPr id="13" name="TextBox 12"/>
          <p:cNvSpPr txBox="1"/>
          <p:nvPr/>
        </p:nvSpPr>
        <p:spPr>
          <a:xfrm>
            <a:off x="4283968" y="1628800"/>
            <a:ext cx="4392488" cy="3539430"/>
          </a:xfrm>
          <a:prstGeom prst="rect">
            <a:avLst/>
          </a:prstGeom>
          <a:noFill/>
        </p:spPr>
        <p:txBody>
          <a:bodyPr wrap="square" rtlCol="0">
            <a:spAutoFit/>
          </a:bodyPr>
          <a:lstStyle/>
          <a:p>
            <a:pPr marL="285750" indent="-285750">
              <a:buClr>
                <a:srgbClr val="FF0000"/>
              </a:buClr>
              <a:buFont typeface="Wingdings" panose="05000000000000000000" pitchFamily="2" charset="2"/>
              <a:buChar char="§"/>
            </a:pPr>
            <a:r>
              <a:rPr lang="en-US" sz="1600" dirty="0">
                <a:solidFill>
                  <a:schemeClr val="tx1">
                    <a:lumMod val="50000"/>
                    <a:lumOff val="50000"/>
                  </a:schemeClr>
                </a:solidFill>
              </a:rPr>
              <a:t>One of the main features of </a:t>
            </a:r>
            <a:r>
              <a:rPr lang="en-US" sz="1600" dirty="0" err="1">
                <a:solidFill>
                  <a:schemeClr val="tx1">
                    <a:lumMod val="50000"/>
                    <a:lumOff val="50000"/>
                  </a:schemeClr>
                </a:solidFill>
              </a:rPr>
              <a:t>Thrombodynamics</a:t>
            </a:r>
            <a:r>
              <a:rPr lang="en-US" sz="1600" dirty="0">
                <a:solidFill>
                  <a:schemeClr val="tx1">
                    <a:lumMod val="50000"/>
                    <a:lumOff val="50000"/>
                  </a:schemeClr>
                </a:solidFill>
              </a:rPr>
              <a:t> method is the possibility to provide user with the real-time photos of a growing fibrin clot. </a:t>
            </a:r>
          </a:p>
          <a:p>
            <a:pPr marL="285750" indent="-285750">
              <a:buClr>
                <a:srgbClr val="FF0000"/>
              </a:buClr>
              <a:buFont typeface="Wingdings" panose="05000000000000000000" pitchFamily="2" charset="2"/>
              <a:buChar char="§"/>
            </a:pPr>
            <a:endParaRPr lang="en-US" sz="1600" dirty="0">
              <a:solidFill>
                <a:schemeClr val="tx1">
                  <a:lumMod val="50000"/>
                  <a:lumOff val="50000"/>
                </a:schemeClr>
              </a:solidFill>
            </a:endParaRPr>
          </a:p>
          <a:p>
            <a:pPr marL="285750" indent="-285750">
              <a:buClr>
                <a:srgbClr val="FF0000"/>
              </a:buClr>
              <a:buFont typeface="Wingdings" panose="05000000000000000000" pitchFamily="2" charset="2"/>
              <a:buChar char="§"/>
            </a:pPr>
            <a:r>
              <a:rPr lang="en-US" sz="1600" dirty="0">
                <a:solidFill>
                  <a:schemeClr val="tx1">
                    <a:lumMod val="50000"/>
                    <a:lumOff val="50000"/>
                  </a:schemeClr>
                </a:solidFill>
              </a:rPr>
              <a:t>These photos can be analyzed qualitatively and quantitatively. The photos themselves can provide information about the state of coagulation system – hypo-, hype-, normal coagulation or fibrinolysis.</a:t>
            </a:r>
          </a:p>
          <a:p>
            <a:pPr marL="285750" indent="-285750">
              <a:buClr>
                <a:srgbClr val="FF0000"/>
              </a:buClr>
              <a:buFont typeface="Wingdings" panose="05000000000000000000" pitchFamily="2" charset="2"/>
              <a:buChar char="§"/>
            </a:pPr>
            <a:endParaRPr lang="en-US" sz="1600" dirty="0">
              <a:solidFill>
                <a:schemeClr val="tx1">
                  <a:lumMod val="50000"/>
                  <a:lumOff val="50000"/>
                </a:schemeClr>
              </a:solidFill>
            </a:endParaRPr>
          </a:p>
          <a:p>
            <a:pPr marL="285750" indent="-285750">
              <a:buClr>
                <a:srgbClr val="FF0000"/>
              </a:buClr>
              <a:buFont typeface="Wingdings" panose="05000000000000000000" pitchFamily="2" charset="2"/>
              <a:buChar char="§"/>
            </a:pPr>
            <a:r>
              <a:rPr lang="en-US" sz="1600" dirty="0">
                <a:solidFill>
                  <a:schemeClr val="tx1">
                    <a:lumMod val="50000"/>
                    <a:lumOff val="50000"/>
                  </a:schemeClr>
                </a:solidFill>
              </a:rPr>
              <a:t>The degree of abnormality can be estimated comparing calculated numerical parameters with normal reference ranges (archived in the software).</a:t>
            </a:r>
            <a:endParaRPr lang="ru-RU" sz="1600" dirty="0">
              <a:solidFill>
                <a:schemeClr val="tx1">
                  <a:lumMod val="50000"/>
                  <a:lumOff val="50000"/>
                </a:schemeClr>
              </a:solidFill>
            </a:endParaRPr>
          </a:p>
        </p:txBody>
      </p:sp>
    </p:spTree>
    <p:extLst>
      <p:ext uri="{BB962C8B-B14F-4D97-AF65-F5344CB8AC3E}">
        <p14:creationId xmlns:p14="http://schemas.microsoft.com/office/powerpoint/2010/main" val="179893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Рис 1 - каскад свертывания крови 2"/>
          <p:cNvPicPr>
            <a:picLocks noChangeAspect="1" noChangeArrowheads="1"/>
          </p:cNvPicPr>
          <p:nvPr/>
        </p:nvPicPr>
        <p:blipFill rotWithShape="1">
          <a:blip r:embed="rId3">
            <a:extLst>
              <a:ext uri="{28A0092B-C50C-407E-A947-70E740481C1C}">
                <a14:useLocalDpi xmlns:a14="http://schemas.microsoft.com/office/drawing/2010/main" val="0"/>
              </a:ext>
            </a:extLst>
          </a:blip>
          <a:srcRect b="16802"/>
          <a:stretch/>
        </p:blipFill>
        <p:spPr bwMode="auto">
          <a:xfrm>
            <a:off x="1098746" y="2134056"/>
            <a:ext cx="6489797" cy="286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Прямоугольник 30"/>
          <p:cNvSpPr/>
          <p:nvPr/>
        </p:nvSpPr>
        <p:spPr>
          <a:xfrm>
            <a:off x="552632" y="1052736"/>
            <a:ext cx="8483864" cy="954107"/>
          </a:xfrm>
          <a:prstGeom prst="rect">
            <a:avLst/>
          </a:prstGeom>
        </p:spPr>
        <p:txBody>
          <a:bodyPr wrap="square">
            <a:spAutoFit/>
          </a:bodyPr>
          <a:lstStyle/>
          <a:p>
            <a:pPr>
              <a:spcAft>
                <a:spcPts val="1200"/>
              </a:spcAft>
              <a:buClr>
                <a:schemeClr val="tx1">
                  <a:lumMod val="65000"/>
                  <a:lumOff val="35000"/>
                </a:schemeClr>
              </a:buClr>
            </a:pPr>
            <a:r>
              <a:rPr lang="en-US" sz="2800" dirty="0">
                <a:solidFill>
                  <a:schemeClr val="tx1">
                    <a:lumMod val="65000"/>
                    <a:lumOff val="35000"/>
                  </a:schemeClr>
                </a:solidFill>
              </a:rPr>
              <a:t>Thrombodynamics-4D additionally measures parameters of spatial dynamics of </a:t>
            </a:r>
            <a:r>
              <a:rPr lang="en-US" sz="2800" b="1" u="sng" dirty="0">
                <a:solidFill>
                  <a:schemeClr val="tx1">
                    <a:lumMod val="65000"/>
                    <a:lumOff val="35000"/>
                  </a:schemeClr>
                </a:solidFill>
              </a:rPr>
              <a:t>thrombin</a:t>
            </a:r>
            <a:r>
              <a:rPr lang="en-US" sz="2800" dirty="0">
                <a:solidFill>
                  <a:schemeClr val="tx1">
                    <a:lumMod val="65000"/>
                    <a:lumOff val="35000"/>
                  </a:schemeClr>
                </a:solidFill>
              </a:rPr>
              <a:t> generation.</a:t>
            </a:r>
            <a:endParaRPr lang="ru-RU" sz="2800" b="1" u="sng" dirty="0">
              <a:solidFill>
                <a:schemeClr val="tx1">
                  <a:lumMod val="65000"/>
                  <a:lumOff val="35000"/>
                </a:schemeClr>
              </a:solidFill>
            </a:endParaRPr>
          </a:p>
        </p:txBody>
      </p:sp>
      <p:sp>
        <p:nvSpPr>
          <p:cNvPr id="49" name="Овал 48"/>
          <p:cNvSpPr/>
          <p:nvPr/>
        </p:nvSpPr>
        <p:spPr>
          <a:xfrm>
            <a:off x="4138394" y="3880241"/>
            <a:ext cx="685498" cy="668933"/>
          </a:xfrm>
          <a:prstGeom prst="ellipse">
            <a:avLst/>
          </a:prstGeom>
          <a:solidFill>
            <a:srgbClr val="8EB4E3">
              <a:alpha val="18824"/>
            </a:srgbClr>
          </a:solidFill>
          <a:ln w="38100">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Thrombodynamics-4D</a:t>
            </a:r>
            <a:endParaRPr lang="ru-RU" altLang="ru-RU" sz="3200" b="1" dirty="0">
              <a:solidFill>
                <a:schemeClr val="accent1"/>
              </a:solidFill>
            </a:endParaRPr>
          </a:p>
        </p:txBody>
      </p:sp>
      <p:sp>
        <p:nvSpPr>
          <p:cNvPr id="13" name="Прямоугольник 1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15</a:t>
            </a:fld>
            <a:endParaRPr lang="ru-RU" dirty="0">
              <a:solidFill>
                <a:schemeClr val="tx1">
                  <a:lumMod val="50000"/>
                  <a:lumOff val="50000"/>
                </a:schemeClr>
              </a:solidFill>
            </a:endParaRPr>
          </a:p>
        </p:txBody>
      </p:sp>
      <p:pic>
        <p:nvPicPr>
          <p:cNvPr id="17" name="Picture 2" descr="M:\WORK\-=687=-\Инфа\Рисунки\Разное\Lab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Овал 11"/>
          <p:cNvSpPr/>
          <p:nvPr/>
        </p:nvSpPr>
        <p:spPr>
          <a:xfrm>
            <a:off x="3586801" y="4578591"/>
            <a:ext cx="756843" cy="311365"/>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22"/>
          <p:cNvSpPr>
            <a:spLocks noChangeArrowheads="1"/>
          </p:cNvSpPr>
          <p:nvPr/>
        </p:nvSpPr>
        <p:spPr bwMode="auto">
          <a:xfrm>
            <a:off x="3561303" y="4616314"/>
            <a:ext cx="807839" cy="23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800" b="1" dirty="0"/>
              <a:t>Fibrinogen</a:t>
            </a:r>
            <a:endParaRPr lang="ru-RU" sz="800" b="1" dirty="0"/>
          </a:p>
        </p:txBody>
      </p:sp>
      <p:sp>
        <p:nvSpPr>
          <p:cNvPr id="15" name="Овал 14"/>
          <p:cNvSpPr/>
          <p:nvPr/>
        </p:nvSpPr>
        <p:spPr>
          <a:xfrm>
            <a:off x="4642449" y="4578591"/>
            <a:ext cx="756843" cy="311365"/>
          </a:xfrm>
          <a:prstGeom prst="ellipse">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21"/>
          <p:cNvSpPr>
            <a:spLocks noChangeArrowheads="1"/>
          </p:cNvSpPr>
          <p:nvPr/>
        </p:nvSpPr>
        <p:spPr bwMode="auto">
          <a:xfrm>
            <a:off x="4714457" y="4616314"/>
            <a:ext cx="606960" cy="23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b="1" dirty="0"/>
              <a:t>Fibrin</a:t>
            </a:r>
            <a:endParaRPr lang="ru-RU" sz="800" b="1" dirty="0"/>
          </a:p>
        </p:txBody>
      </p:sp>
      <p:sp>
        <p:nvSpPr>
          <p:cNvPr id="19" name="Овал 18"/>
          <p:cNvSpPr/>
          <p:nvPr/>
        </p:nvSpPr>
        <p:spPr>
          <a:xfrm>
            <a:off x="448781" y="5574380"/>
            <a:ext cx="1718901" cy="781087"/>
          </a:xfrm>
          <a:prstGeom prst="ellipse">
            <a:avLst/>
          </a:prstGeom>
          <a:solidFill>
            <a:srgbClr val="8EB4E3">
              <a:alpha val="18824"/>
            </a:srgbClr>
          </a:solidFill>
          <a:ln w="38100">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rPr>
              <a:t>Platelets activation</a:t>
            </a:r>
            <a:endParaRPr lang="ru-RU" sz="1400" dirty="0">
              <a:solidFill>
                <a:schemeClr val="tx1">
                  <a:lumMod val="75000"/>
                  <a:lumOff val="25000"/>
                </a:schemeClr>
              </a:solidFill>
            </a:endParaRPr>
          </a:p>
        </p:txBody>
      </p:sp>
      <p:sp>
        <p:nvSpPr>
          <p:cNvPr id="20" name="Овал 19"/>
          <p:cNvSpPr/>
          <p:nvPr/>
        </p:nvSpPr>
        <p:spPr>
          <a:xfrm>
            <a:off x="4768781" y="5607356"/>
            <a:ext cx="1718901" cy="781087"/>
          </a:xfrm>
          <a:prstGeom prst="ellipse">
            <a:avLst/>
          </a:prstGeom>
          <a:solidFill>
            <a:srgbClr val="8EB4E3">
              <a:alpha val="18824"/>
            </a:srgbClr>
          </a:solidFill>
          <a:ln w="38100">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rPr>
              <a:t>Fibrinolysis</a:t>
            </a:r>
            <a:endParaRPr lang="ru-RU" sz="1400" dirty="0">
              <a:solidFill>
                <a:schemeClr val="tx1">
                  <a:lumMod val="75000"/>
                  <a:lumOff val="25000"/>
                </a:schemeClr>
              </a:solidFill>
            </a:endParaRPr>
          </a:p>
        </p:txBody>
      </p:sp>
      <p:sp>
        <p:nvSpPr>
          <p:cNvPr id="21" name="Овал 20"/>
          <p:cNvSpPr/>
          <p:nvPr/>
        </p:nvSpPr>
        <p:spPr>
          <a:xfrm>
            <a:off x="2638982" y="5607356"/>
            <a:ext cx="1718901" cy="781087"/>
          </a:xfrm>
          <a:prstGeom prst="ellipse">
            <a:avLst/>
          </a:prstGeom>
          <a:solidFill>
            <a:srgbClr val="8EB4E3">
              <a:alpha val="18824"/>
            </a:srgbClr>
          </a:solidFill>
          <a:ln w="38100">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rPr>
              <a:t>Fibrin clot structure</a:t>
            </a:r>
            <a:endParaRPr lang="ru-RU" sz="1400" dirty="0">
              <a:solidFill>
                <a:schemeClr val="tx1">
                  <a:lumMod val="75000"/>
                  <a:lumOff val="25000"/>
                </a:schemeClr>
              </a:solidFill>
            </a:endParaRPr>
          </a:p>
        </p:txBody>
      </p:sp>
      <p:sp>
        <p:nvSpPr>
          <p:cNvPr id="22" name="Овал 21"/>
          <p:cNvSpPr/>
          <p:nvPr/>
        </p:nvSpPr>
        <p:spPr>
          <a:xfrm>
            <a:off x="6888232" y="5607355"/>
            <a:ext cx="1718901" cy="781087"/>
          </a:xfrm>
          <a:prstGeom prst="ellipse">
            <a:avLst/>
          </a:prstGeom>
          <a:solidFill>
            <a:srgbClr val="8EB4E3">
              <a:alpha val="18824"/>
            </a:srgbClr>
          </a:solidFill>
          <a:ln w="38100">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rPr>
              <a:t>Endothelium activation</a:t>
            </a:r>
            <a:endParaRPr lang="ru-RU" sz="1400" dirty="0">
              <a:solidFill>
                <a:schemeClr val="tx1">
                  <a:lumMod val="75000"/>
                  <a:lumOff val="25000"/>
                </a:schemeClr>
              </a:solidFill>
            </a:endParaRPr>
          </a:p>
        </p:txBody>
      </p:sp>
    </p:spTree>
    <p:extLst>
      <p:ext uri="{BB962C8B-B14F-4D97-AF65-F5344CB8AC3E}">
        <p14:creationId xmlns:p14="http://schemas.microsoft.com/office/powerpoint/2010/main" val="1189669067"/>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трелка вправо 6"/>
          <p:cNvSpPr/>
          <p:nvPr/>
        </p:nvSpPr>
        <p:spPr>
          <a:xfrm>
            <a:off x="2523306" y="2336473"/>
            <a:ext cx="2592288" cy="72008"/>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6" name="Picture 11" descr="InViv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57" y="4578412"/>
            <a:ext cx="1123318" cy="8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32"/>
          <p:cNvSpPr txBox="1">
            <a:spLocks noChangeArrowheads="1"/>
          </p:cNvSpPr>
          <p:nvPr/>
        </p:nvSpPr>
        <p:spPr bwMode="auto">
          <a:xfrm>
            <a:off x="493719" y="5645551"/>
            <a:ext cx="1473443"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Local activation</a:t>
            </a:r>
            <a:endParaRPr lang="ru-RU" sz="1200" b="1" dirty="0">
              <a:solidFill>
                <a:schemeClr val="tx1">
                  <a:lumMod val="50000"/>
                  <a:lumOff val="50000"/>
                </a:schemeClr>
              </a:solidFill>
              <a:latin typeface="Calibri" pitchFamily="34" charset="0"/>
            </a:endParaRPr>
          </a:p>
        </p:txBody>
      </p:sp>
      <p:sp>
        <p:nvSpPr>
          <p:cNvPr id="68" name="Стрелка вправо 67"/>
          <p:cNvSpPr/>
          <p:nvPr/>
        </p:nvSpPr>
        <p:spPr>
          <a:xfrm>
            <a:off x="2532741" y="5015128"/>
            <a:ext cx="2592000" cy="72000"/>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p:cNvSpPr txBox="1"/>
          <p:nvPr/>
        </p:nvSpPr>
        <p:spPr>
          <a:xfrm>
            <a:off x="377968" y="1062028"/>
            <a:ext cx="2675412" cy="369332"/>
          </a:xfrm>
          <a:prstGeom prst="rect">
            <a:avLst/>
          </a:prstGeom>
          <a:noFill/>
        </p:spPr>
        <p:txBody>
          <a:bodyPr wrap="none" rtlCol="0">
            <a:spAutoFit/>
          </a:bodyPr>
          <a:lstStyle/>
          <a:p>
            <a:r>
              <a:rPr lang="en-US" b="1" dirty="0">
                <a:solidFill>
                  <a:schemeClr val="tx1">
                    <a:lumMod val="65000"/>
                    <a:lumOff val="35000"/>
                  </a:schemeClr>
                </a:solidFill>
              </a:rPr>
              <a:t>Thrombin Generation Test</a:t>
            </a:r>
            <a:endParaRPr lang="ru-RU" b="1" dirty="0">
              <a:solidFill>
                <a:schemeClr val="tx1">
                  <a:lumMod val="65000"/>
                  <a:lumOff val="35000"/>
                </a:schemeClr>
              </a:solidFill>
            </a:endParaRPr>
          </a:p>
        </p:txBody>
      </p:sp>
      <p:sp>
        <p:nvSpPr>
          <p:cNvPr id="70" name="TextBox 69"/>
          <p:cNvSpPr txBox="1"/>
          <p:nvPr/>
        </p:nvSpPr>
        <p:spPr>
          <a:xfrm>
            <a:off x="401791" y="3715046"/>
            <a:ext cx="2293000" cy="369332"/>
          </a:xfrm>
          <a:prstGeom prst="rect">
            <a:avLst/>
          </a:prstGeom>
          <a:noFill/>
        </p:spPr>
        <p:txBody>
          <a:bodyPr wrap="none" rtlCol="0">
            <a:spAutoFit/>
          </a:bodyPr>
          <a:lstStyle/>
          <a:p>
            <a:r>
              <a:rPr lang="en-US" b="1" dirty="0">
                <a:solidFill>
                  <a:schemeClr val="tx1">
                    <a:lumMod val="65000"/>
                    <a:lumOff val="35000"/>
                  </a:schemeClr>
                </a:solidFill>
              </a:rPr>
              <a:t>Thrombodynamics-4D</a:t>
            </a:r>
            <a:endParaRPr lang="ru-RU" b="1" dirty="0">
              <a:solidFill>
                <a:schemeClr val="tx1">
                  <a:lumMod val="65000"/>
                  <a:lumOff val="35000"/>
                </a:schemeClr>
              </a:solidFill>
            </a:endParaRPr>
          </a:p>
        </p:txBody>
      </p:sp>
      <p:sp>
        <p:nvSpPr>
          <p:cNvPr id="72" name="Прямоугольник 71"/>
          <p:cNvSpPr/>
          <p:nvPr/>
        </p:nvSpPr>
        <p:spPr>
          <a:xfrm>
            <a:off x="5687616" y="3634075"/>
            <a:ext cx="3456384" cy="261610"/>
          </a:xfrm>
          <a:prstGeom prst="rect">
            <a:avLst/>
          </a:prstGeom>
        </p:spPr>
        <p:txBody>
          <a:bodyPr wrap="square">
            <a:spAutoFit/>
          </a:bodyPr>
          <a:lstStyle/>
          <a:p>
            <a:r>
              <a:rPr lang="en-US" sz="1100" dirty="0">
                <a:solidFill>
                  <a:schemeClr val="tx1">
                    <a:lumMod val="65000"/>
                    <a:lumOff val="35000"/>
                  </a:schemeClr>
                </a:solidFill>
              </a:rPr>
              <a:t>H.C. </a:t>
            </a:r>
            <a:r>
              <a:rPr lang="en-US" sz="1100" dirty="0" err="1">
                <a:solidFill>
                  <a:schemeClr val="tx1">
                    <a:lumMod val="65000"/>
                    <a:lumOff val="35000"/>
                  </a:schemeClr>
                </a:solidFill>
              </a:rPr>
              <a:t>Hemker</a:t>
            </a:r>
            <a:r>
              <a:rPr lang="ru-RU" sz="1100" dirty="0">
                <a:solidFill>
                  <a:schemeClr val="tx1">
                    <a:lumMod val="65000"/>
                    <a:lumOff val="35000"/>
                  </a:schemeClr>
                </a:solidFill>
              </a:rPr>
              <a:t> </a:t>
            </a:r>
            <a:r>
              <a:rPr lang="en-US" sz="1100" dirty="0">
                <a:solidFill>
                  <a:schemeClr val="tx1">
                    <a:lumMod val="65000"/>
                    <a:lumOff val="35000"/>
                  </a:schemeClr>
                </a:solidFill>
              </a:rPr>
              <a:t>et al, </a:t>
            </a:r>
            <a:r>
              <a:rPr lang="en-US" sz="1100" dirty="0" err="1">
                <a:solidFill>
                  <a:schemeClr val="tx1">
                    <a:lumMod val="65000"/>
                    <a:lumOff val="35000"/>
                  </a:schemeClr>
                </a:solidFill>
              </a:rPr>
              <a:t>Thromb</a:t>
            </a:r>
            <a:r>
              <a:rPr lang="en-US" sz="1100" dirty="0">
                <a:solidFill>
                  <a:schemeClr val="tx1">
                    <a:lumMod val="65000"/>
                    <a:lumOff val="35000"/>
                  </a:schemeClr>
                </a:solidFill>
              </a:rPr>
              <a:t>. </a:t>
            </a:r>
            <a:r>
              <a:rPr lang="en-US" sz="1100" dirty="0" err="1">
                <a:solidFill>
                  <a:schemeClr val="tx1">
                    <a:lumMod val="65000"/>
                    <a:lumOff val="35000"/>
                  </a:schemeClr>
                </a:solidFill>
              </a:rPr>
              <a:t>Haemost</a:t>
            </a:r>
            <a:r>
              <a:rPr lang="en-US" sz="1100" dirty="0">
                <a:solidFill>
                  <a:schemeClr val="tx1">
                    <a:lumMod val="65000"/>
                    <a:lumOff val="35000"/>
                  </a:schemeClr>
                </a:solidFill>
              </a:rPr>
              <a:t>. 2006</a:t>
            </a:r>
            <a:endParaRPr lang="ru-RU" sz="1100" dirty="0">
              <a:solidFill>
                <a:schemeClr val="tx1">
                  <a:lumMod val="65000"/>
                  <a:lumOff val="35000"/>
                </a:schemeClr>
              </a:solidFill>
            </a:endParaRPr>
          </a:p>
        </p:txBody>
      </p:sp>
      <p:sp>
        <p:nvSpPr>
          <p:cNvPr id="73" name="TextBox 72"/>
          <p:cNvSpPr txBox="1"/>
          <p:nvPr/>
        </p:nvSpPr>
        <p:spPr>
          <a:xfrm>
            <a:off x="6602105" y="4349507"/>
            <a:ext cx="684803" cy="1446550"/>
          </a:xfrm>
          <a:prstGeom prst="rect">
            <a:avLst/>
          </a:prstGeom>
          <a:noFill/>
        </p:spPr>
        <p:txBody>
          <a:bodyPr wrap="none" rtlCol="0">
            <a:spAutoFit/>
          </a:bodyPr>
          <a:lstStyle/>
          <a:p>
            <a:r>
              <a:rPr lang="en-US" sz="8800"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ru-RU" sz="8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79" name="Group 3"/>
          <p:cNvGrpSpPr/>
          <p:nvPr/>
        </p:nvGrpSpPr>
        <p:grpSpPr>
          <a:xfrm>
            <a:off x="308847" y="1587898"/>
            <a:ext cx="1473443" cy="1890846"/>
            <a:chOff x="3340732" y="4014272"/>
            <a:chExt cx="1964591" cy="2521124"/>
          </a:xfrm>
        </p:grpSpPr>
        <p:pic>
          <p:nvPicPr>
            <p:cNvPr id="80" name="Picture 27" descr="InVitr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7" descr="InVitr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2387">
              <a:off x="3767527" y="4014272"/>
              <a:ext cx="1111251" cy="1708149"/>
            </a:xfrm>
            <a:prstGeom prst="rect">
              <a:avLst/>
            </a:prstGeom>
            <a:noFill/>
            <a:ln>
              <a:noFill/>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7" descr="InVitr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32"/>
            <p:cNvSpPr txBox="1">
              <a:spLocks noChangeArrowheads="1"/>
            </p:cNvSpPr>
            <p:nvPr/>
          </p:nvSpPr>
          <p:spPr bwMode="auto">
            <a:xfrm>
              <a:off x="3340732" y="5670715"/>
              <a:ext cx="1964591" cy="86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Full  mixing of a sample with an activator</a:t>
              </a:r>
              <a:endParaRPr lang="ru-RU" sz="1200" b="1" dirty="0">
                <a:solidFill>
                  <a:schemeClr val="tx1">
                    <a:lumMod val="50000"/>
                    <a:lumOff val="50000"/>
                  </a:schemeClr>
                </a:solidFill>
                <a:latin typeface="Calibri" pitchFamily="34" charset="0"/>
              </a:endParaRPr>
            </a:p>
          </p:txBody>
        </p:sp>
      </p:grpSp>
      <p:sp>
        <p:nvSpPr>
          <p:cNvPr id="21"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Thrombin generation assays</a:t>
            </a:r>
            <a:endParaRPr lang="ru-RU" altLang="ru-RU" sz="3200" b="1" dirty="0">
              <a:solidFill>
                <a:schemeClr val="accent1"/>
              </a:solidFill>
            </a:endParaRPr>
          </a:p>
        </p:txBody>
      </p:sp>
      <p:sp>
        <p:nvSpPr>
          <p:cNvPr id="22" name="Прямоугольник 21"/>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16</a:t>
            </a:fld>
            <a:endParaRPr lang="ru-RU" dirty="0">
              <a:solidFill>
                <a:schemeClr val="tx1">
                  <a:lumMod val="50000"/>
                  <a:lumOff val="50000"/>
                </a:schemeClr>
              </a:solidFill>
            </a:endParaRPr>
          </a:p>
        </p:txBody>
      </p:sp>
      <p:pic>
        <p:nvPicPr>
          <p:cNvPr id="24" name="Picture 2" descr="M:\WORK\-=687=-\Инфа\Рисунки\Разное\Lab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958" y="1164315"/>
            <a:ext cx="3005474" cy="248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365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User\Desktop\Снимок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392" y="3001952"/>
            <a:ext cx="6912000" cy="1795200"/>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p:cNvSpPr/>
          <p:nvPr/>
        </p:nvSpPr>
        <p:spPr>
          <a:xfrm>
            <a:off x="552632" y="1106741"/>
            <a:ext cx="8267840" cy="1815882"/>
          </a:xfrm>
          <a:prstGeom prst="rect">
            <a:avLst/>
          </a:prstGeom>
        </p:spPr>
        <p:txBody>
          <a:bodyPr wrap="square">
            <a:spAutoFit/>
          </a:bodyPr>
          <a:lstStyle/>
          <a:p>
            <a:pPr>
              <a:spcAft>
                <a:spcPts val="1200"/>
              </a:spcAft>
              <a:buClr>
                <a:schemeClr val="tx1">
                  <a:lumMod val="65000"/>
                  <a:lumOff val="35000"/>
                </a:schemeClr>
              </a:buClr>
            </a:pPr>
            <a:r>
              <a:rPr lang="en-US" sz="2800" dirty="0">
                <a:solidFill>
                  <a:schemeClr val="tx1">
                    <a:lumMod val="65000"/>
                    <a:lumOff val="35000"/>
                  </a:schemeClr>
                </a:solidFill>
              </a:rPr>
              <a:t>TD4D measurement is based on registration of fluorescence signal during cleavage of synthetic AMC-based substrate by thrombin, that reflects kinetics of thrombin generation</a:t>
            </a:r>
            <a:r>
              <a:rPr lang="ru-RU" sz="2800" dirty="0">
                <a:solidFill>
                  <a:schemeClr val="tx1">
                    <a:lumMod val="65000"/>
                    <a:lumOff val="35000"/>
                  </a:schemeClr>
                </a:solidFill>
              </a:rPr>
              <a:t>.</a:t>
            </a:r>
          </a:p>
        </p:txBody>
      </p:sp>
      <p:sp>
        <p:nvSpPr>
          <p:cNvPr id="11"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Thrombodynamics-4D measurement</a:t>
            </a:r>
            <a:endParaRPr lang="ru-RU" altLang="ru-RU" sz="3200" b="1" dirty="0">
              <a:solidFill>
                <a:schemeClr val="accent1"/>
              </a:solidFill>
            </a:endParaRPr>
          </a:p>
        </p:txBody>
      </p:sp>
      <p:sp>
        <p:nvSpPr>
          <p:cNvPr id="12" name="Прямоугольник 11"/>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17</a:t>
            </a:fld>
            <a:endParaRPr lang="ru-RU" dirty="0">
              <a:solidFill>
                <a:schemeClr val="tx1">
                  <a:lumMod val="50000"/>
                  <a:lumOff val="50000"/>
                </a:schemeClr>
              </a:solidFill>
            </a:endParaRPr>
          </a:p>
        </p:txBody>
      </p:sp>
      <p:pic>
        <p:nvPicPr>
          <p:cNvPr id="14" name="Picture 2" descr="M:\WORK\-=687=-\Инфа\Рисунки\Разное\Lab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1600" y="4454887"/>
            <a:ext cx="1368152" cy="338554"/>
          </a:xfrm>
          <a:prstGeom prst="rect">
            <a:avLst/>
          </a:prstGeom>
          <a:solidFill>
            <a:schemeClr val="bg1"/>
          </a:solidFill>
        </p:spPr>
        <p:txBody>
          <a:bodyPr wrap="square" rtlCol="0">
            <a:spAutoFit/>
          </a:bodyPr>
          <a:lstStyle/>
          <a:p>
            <a:pPr algn="ctr"/>
            <a:r>
              <a:rPr lang="en-US" sz="1600" dirty="0"/>
              <a:t>Thrombin</a:t>
            </a:r>
            <a:endParaRPr lang="ru-RU" sz="1600" dirty="0"/>
          </a:p>
        </p:txBody>
      </p:sp>
      <p:sp>
        <p:nvSpPr>
          <p:cNvPr id="9" name="TextBox 8"/>
          <p:cNvSpPr txBox="1"/>
          <p:nvPr/>
        </p:nvSpPr>
        <p:spPr>
          <a:xfrm>
            <a:off x="3347864" y="4454887"/>
            <a:ext cx="1368152" cy="338554"/>
          </a:xfrm>
          <a:prstGeom prst="rect">
            <a:avLst/>
          </a:prstGeom>
          <a:solidFill>
            <a:schemeClr val="bg1"/>
          </a:solidFill>
        </p:spPr>
        <p:txBody>
          <a:bodyPr wrap="square" rtlCol="0">
            <a:spAutoFit/>
          </a:bodyPr>
          <a:lstStyle/>
          <a:p>
            <a:pPr algn="ctr"/>
            <a:r>
              <a:rPr lang="en-US" sz="1600" dirty="0"/>
              <a:t>Substrate</a:t>
            </a:r>
            <a:endParaRPr lang="ru-RU" sz="1600" dirty="0"/>
          </a:p>
        </p:txBody>
      </p:sp>
      <p:sp>
        <p:nvSpPr>
          <p:cNvPr id="15" name="TextBox 14"/>
          <p:cNvSpPr txBox="1"/>
          <p:nvPr/>
        </p:nvSpPr>
        <p:spPr>
          <a:xfrm>
            <a:off x="5580112" y="2857936"/>
            <a:ext cx="792088" cy="307777"/>
          </a:xfrm>
          <a:prstGeom prst="rect">
            <a:avLst/>
          </a:prstGeom>
          <a:solidFill>
            <a:schemeClr val="bg1"/>
          </a:solidFill>
        </p:spPr>
        <p:txBody>
          <a:bodyPr wrap="square" rtlCol="0">
            <a:spAutoFit/>
          </a:bodyPr>
          <a:lstStyle/>
          <a:p>
            <a:pPr algn="ctr"/>
            <a:r>
              <a:rPr lang="en-US" sz="1400" dirty="0"/>
              <a:t>380 nm</a:t>
            </a:r>
            <a:endParaRPr lang="ru-RU" sz="1400" dirty="0"/>
          </a:p>
        </p:txBody>
      </p:sp>
      <p:sp>
        <p:nvSpPr>
          <p:cNvPr id="16" name="TextBox 15"/>
          <p:cNvSpPr txBox="1"/>
          <p:nvPr/>
        </p:nvSpPr>
        <p:spPr>
          <a:xfrm>
            <a:off x="7092280" y="2857936"/>
            <a:ext cx="792088" cy="307777"/>
          </a:xfrm>
          <a:prstGeom prst="rect">
            <a:avLst/>
          </a:prstGeom>
          <a:solidFill>
            <a:schemeClr val="bg1"/>
          </a:solidFill>
        </p:spPr>
        <p:txBody>
          <a:bodyPr wrap="square" rtlCol="0">
            <a:spAutoFit/>
          </a:bodyPr>
          <a:lstStyle/>
          <a:p>
            <a:pPr algn="ctr"/>
            <a:r>
              <a:rPr lang="en-US" sz="1400" dirty="0"/>
              <a:t>440 nm</a:t>
            </a:r>
            <a:endParaRPr lang="ru-RU" sz="1400" dirty="0"/>
          </a:p>
        </p:txBody>
      </p:sp>
      <p:sp>
        <p:nvSpPr>
          <p:cNvPr id="10" name="TextBox 9"/>
          <p:cNvSpPr txBox="1"/>
          <p:nvPr/>
        </p:nvSpPr>
        <p:spPr>
          <a:xfrm>
            <a:off x="5724128" y="4454887"/>
            <a:ext cx="1872208" cy="338554"/>
          </a:xfrm>
          <a:prstGeom prst="rect">
            <a:avLst/>
          </a:prstGeom>
          <a:solidFill>
            <a:schemeClr val="bg1"/>
          </a:solidFill>
        </p:spPr>
        <p:txBody>
          <a:bodyPr wrap="square" rtlCol="0">
            <a:spAutoFit/>
          </a:bodyPr>
          <a:lstStyle/>
          <a:p>
            <a:pPr algn="ctr"/>
            <a:r>
              <a:rPr lang="en-US" sz="1600" dirty="0">
                <a:solidFill>
                  <a:schemeClr val="tx1">
                    <a:lumMod val="85000"/>
                    <a:lumOff val="15000"/>
                  </a:schemeClr>
                </a:solidFill>
              </a:rPr>
              <a:t>Fluorophore (AMC</a:t>
            </a:r>
            <a:r>
              <a:rPr lang="en-US" sz="1600" dirty="0"/>
              <a:t>)</a:t>
            </a:r>
            <a:endParaRPr lang="ru-RU" sz="1600" dirty="0"/>
          </a:p>
        </p:txBody>
      </p:sp>
    </p:spTree>
    <p:extLst>
      <p:ext uri="{BB962C8B-B14F-4D97-AF65-F5344CB8AC3E}">
        <p14:creationId xmlns:p14="http://schemas.microsoft.com/office/powerpoint/2010/main" val="4231759518"/>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Группа 2050"/>
          <p:cNvGrpSpPr/>
          <p:nvPr/>
        </p:nvGrpSpPr>
        <p:grpSpPr>
          <a:xfrm>
            <a:off x="6804248" y="2291772"/>
            <a:ext cx="1152128" cy="3430451"/>
            <a:chOff x="6804248" y="2291772"/>
            <a:chExt cx="1152128" cy="3430451"/>
          </a:xfrm>
        </p:grpSpPr>
        <p:pic>
          <p:nvPicPr>
            <p:cNvPr id="1026" name="Picture 2" descr="G:\WORK\-=687=-\Инфа\Модель кюветы для буклетов\7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886" y="2291772"/>
              <a:ext cx="480852" cy="2964243"/>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Box 2054"/>
            <p:cNvSpPr txBox="1"/>
            <p:nvPr/>
          </p:nvSpPr>
          <p:spPr>
            <a:xfrm>
              <a:off x="6804248" y="5445224"/>
              <a:ext cx="1152128" cy="276999"/>
            </a:xfrm>
            <a:prstGeom prst="rect">
              <a:avLst/>
            </a:prstGeom>
            <a:noFill/>
            <a:ln w="12700">
              <a:noFill/>
            </a:ln>
          </p:spPr>
          <p:txBody>
            <a:bodyPr wrap="square" rtlCol="0">
              <a:spAutoFit/>
            </a:bodyPr>
            <a:lstStyle/>
            <a:p>
              <a:pPr algn="ctr"/>
              <a:r>
                <a:rPr lang="en-US" sz="1200" dirty="0">
                  <a:solidFill>
                    <a:schemeClr val="tx1">
                      <a:lumMod val="65000"/>
                      <a:lumOff val="35000"/>
                    </a:schemeClr>
                  </a:solidFill>
                </a:rPr>
                <a:t>Cuvette</a:t>
              </a:r>
              <a:endParaRPr lang="ru-RU" sz="1200" dirty="0">
                <a:solidFill>
                  <a:schemeClr val="tx1">
                    <a:lumMod val="65000"/>
                    <a:lumOff val="35000"/>
                  </a:schemeClr>
                </a:solidFill>
              </a:endParaRPr>
            </a:p>
          </p:txBody>
        </p:sp>
      </p:grpSp>
      <p:pic>
        <p:nvPicPr>
          <p:cNvPr id="25" name="Picture 5" descr="C:\Users\s.karamzin.HEMACORE\Desktop\UV.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28321" y="3638454"/>
            <a:ext cx="2239516" cy="2239516"/>
          </a:xfrm>
          <a:prstGeom prst="rect">
            <a:avLst/>
          </a:prstGeom>
          <a:noFill/>
          <a:extLst>
            <a:ext uri="{909E8E84-426E-40DD-AFC4-6F175D3DCCD1}">
              <a14:hiddenFill xmlns:a14="http://schemas.microsoft.com/office/drawing/2010/main">
                <a:solidFill>
                  <a:srgbClr val="FFFFFF"/>
                </a:solidFill>
              </a14:hiddenFill>
            </a:ext>
          </a:extLst>
        </p:spPr>
      </p:pic>
      <p:sp>
        <p:nvSpPr>
          <p:cNvPr id="26" name="Трапеция 22"/>
          <p:cNvSpPr/>
          <p:nvPr/>
        </p:nvSpPr>
        <p:spPr>
          <a:xfrm rot="10800000">
            <a:off x="4811705" y="4544978"/>
            <a:ext cx="439443" cy="1222081"/>
          </a:xfrm>
          <a:custGeom>
            <a:avLst/>
            <a:gdLst>
              <a:gd name="connsiteX0" fmla="*/ 0 w 360040"/>
              <a:gd name="connsiteY0" fmla="*/ 648072 h 648072"/>
              <a:gd name="connsiteX1" fmla="*/ 103882 w 360040"/>
              <a:gd name="connsiteY1" fmla="*/ 0 h 648072"/>
              <a:gd name="connsiteX2" fmla="*/ 256158 w 360040"/>
              <a:gd name="connsiteY2" fmla="*/ 0 h 648072"/>
              <a:gd name="connsiteX3" fmla="*/ 360040 w 360040"/>
              <a:gd name="connsiteY3" fmla="*/ 648072 h 648072"/>
              <a:gd name="connsiteX4" fmla="*/ 0 w 360040"/>
              <a:gd name="connsiteY4" fmla="*/ 648072 h 648072"/>
              <a:gd name="connsiteX0" fmla="*/ 0 w 319558"/>
              <a:gd name="connsiteY0" fmla="*/ 648072 h 648072"/>
              <a:gd name="connsiteX1" fmla="*/ 103882 w 319558"/>
              <a:gd name="connsiteY1" fmla="*/ 0 h 648072"/>
              <a:gd name="connsiteX2" fmla="*/ 256158 w 319558"/>
              <a:gd name="connsiteY2" fmla="*/ 0 h 648072"/>
              <a:gd name="connsiteX3" fmla="*/ 319558 w 319558"/>
              <a:gd name="connsiteY3" fmla="*/ 374228 h 648072"/>
              <a:gd name="connsiteX4" fmla="*/ 0 w 319558"/>
              <a:gd name="connsiteY4" fmla="*/ 648072 h 648072"/>
              <a:gd name="connsiteX0" fmla="*/ 0 w 307651"/>
              <a:gd name="connsiteY0" fmla="*/ 664741 h 664741"/>
              <a:gd name="connsiteX1" fmla="*/ 91975 w 307651"/>
              <a:gd name="connsiteY1" fmla="*/ 0 h 664741"/>
              <a:gd name="connsiteX2" fmla="*/ 244251 w 307651"/>
              <a:gd name="connsiteY2" fmla="*/ 0 h 664741"/>
              <a:gd name="connsiteX3" fmla="*/ 307651 w 307651"/>
              <a:gd name="connsiteY3" fmla="*/ 374228 h 664741"/>
              <a:gd name="connsiteX4" fmla="*/ 0 w 307651"/>
              <a:gd name="connsiteY4" fmla="*/ 664741 h 664741"/>
              <a:gd name="connsiteX0" fmla="*/ 0 w 314795"/>
              <a:gd name="connsiteY0" fmla="*/ 664741 h 664741"/>
              <a:gd name="connsiteX1" fmla="*/ 91975 w 314795"/>
              <a:gd name="connsiteY1" fmla="*/ 0 h 664741"/>
              <a:gd name="connsiteX2" fmla="*/ 244251 w 314795"/>
              <a:gd name="connsiteY2" fmla="*/ 0 h 664741"/>
              <a:gd name="connsiteX3" fmla="*/ 314795 w 314795"/>
              <a:gd name="connsiteY3" fmla="*/ 355178 h 664741"/>
              <a:gd name="connsiteX4" fmla="*/ 0 w 314795"/>
              <a:gd name="connsiteY4" fmla="*/ 664741 h 664741"/>
              <a:gd name="connsiteX0" fmla="*/ 0 w 314795"/>
              <a:gd name="connsiteY0" fmla="*/ 674266 h 674266"/>
              <a:gd name="connsiteX1" fmla="*/ 91975 w 314795"/>
              <a:gd name="connsiteY1" fmla="*/ 0 h 674266"/>
              <a:gd name="connsiteX2" fmla="*/ 244251 w 314795"/>
              <a:gd name="connsiteY2" fmla="*/ 0 h 674266"/>
              <a:gd name="connsiteX3" fmla="*/ 314795 w 314795"/>
              <a:gd name="connsiteY3" fmla="*/ 355178 h 674266"/>
              <a:gd name="connsiteX4" fmla="*/ 0 w 314795"/>
              <a:gd name="connsiteY4" fmla="*/ 674266 h 674266"/>
              <a:gd name="connsiteX0" fmla="*/ 0 w 295745"/>
              <a:gd name="connsiteY0" fmla="*/ 640929 h 640929"/>
              <a:gd name="connsiteX1" fmla="*/ 72925 w 295745"/>
              <a:gd name="connsiteY1" fmla="*/ 0 h 640929"/>
              <a:gd name="connsiteX2" fmla="*/ 225201 w 295745"/>
              <a:gd name="connsiteY2" fmla="*/ 0 h 640929"/>
              <a:gd name="connsiteX3" fmla="*/ 295745 w 295745"/>
              <a:gd name="connsiteY3" fmla="*/ 355178 h 640929"/>
              <a:gd name="connsiteX4" fmla="*/ 0 w 295745"/>
              <a:gd name="connsiteY4" fmla="*/ 640929 h 640929"/>
              <a:gd name="connsiteX0" fmla="*/ 0 w 295745"/>
              <a:gd name="connsiteY0" fmla="*/ 640929 h 640929"/>
              <a:gd name="connsiteX1" fmla="*/ 40178 w 295745"/>
              <a:gd name="connsiteY1" fmla="*/ 10031 h 640929"/>
              <a:gd name="connsiteX2" fmla="*/ 225201 w 295745"/>
              <a:gd name="connsiteY2" fmla="*/ 0 h 640929"/>
              <a:gd name="connsiteX3" fmla="*/ 295745 w 295745"/>
              <a:gd name="connsiteY3" fmla="*/ 355178 h 640929"/>
              <a:gd name="connsiteX4" fmla="*/ 0 w 295745"/>
              <a:gd name="connsiteY4" fmla="*/ 640929 h 640929"/>
              <a:gd name="connsiteX0" fmla="*/ 0 w 295745"/>
              <a:gd name="connsiteY0" fmla="*/ 633406 h 633406"/>
              <a:gd name="connsiteX1" fmla="*/ 40178 w 295745"/>
              <a:gd name="connsiteY1" fmla="*/ 2508 h 633406"/>
              <a:gd name="connsiteX2" fmla="*/ 257948 w 295745"/>
              <a:gd name="connsiteY2" fmla="*/ 0 h 633406"/>
              <a:gd name="connsiteX3" fmla="*/ 295745 w 295745"/>
              <a:gd name="connsiteY3" fmla="*/ 347655 h 633406"/>
              <a:gd name="connsiteX4" fmla="*/ 0 w 295745"/>
              <a:gd name="connsiteY4" fmla="*/ 633406 h 633406"/>
              <a:gd name="connsiteX0" fmla="*/ 0 w 295745"/>
              <a:gd name="connsiteY0" fmla="*/ 633406 h 633406"/>
              <a:gd name="connsiteX1" fmla="*/ 93076 w 295745"/>
              <a:gd name="connsiteY1" fmla="*/ 1254 h 633406"/>
              <a:gd name="connsiteX2" fmla="*/ 257948 w 295745"/>
              <a:gd name="connsiteY2" fmla="*/ 0 h 633406"/>
              <a:gd name="connsiteX3" fmla="*/ 295745 w 295745"/>
              <a:gd name="connsiteY3" fmla="*/ 347655 h 633406"/>
              <a:gd name="connsiteX4" fmla="*/ 0 w 295745"/>
              <a:gd name="connsiteY4" fmla="*/ 633406 h 633406"/>
              <a:gd name="connsiteX0" fmla="*/ 0 w 295745"/>
              <a:gd name="connsiteY0" fmla="*/ 632152 h 632152"/>
              <a:gd name="connsiteX1" fmla="*/ 93076 w 295745"/>
              <a:gd name="connsiteY1" fmla="*/ 0 h 632152"/>
              <a:gd name="connsiteX2" fmla="*/ 197493 w 295745"/>
              <a:gd name="connsiteY2" fmla="*/ 0 h 632152"/>
              <a:gd name="connsiteX3" fmla="*/ 295745 w 295745"/>
              <a:gd name="connsiteY3" fmla="*/ 346401 h 632152"/>
              <a:gd name="connsiteX4" fmla="*/ 0 w 295745"/>
              <a:gd name="connsiteY4" fmla="*/ 632152 h 632152"/>
              <a:gd name="connsiteX0" fmla="*/ 0 w 283150"/>
              <a:gd name="connsiteY0" fmla="*/ 632152 h 632152"/>
              <a:gd name="connsiteX1" fmla="*/ 93076 w 283150"/>
              <a:gd name="connsiteY1" fmla="*/ 0 h 632152"/>
              <a:gd name="connsiteX2" fmla="*/ 197493 w 283150"/>
              <a:gd name="connsiteY2" fmla="*/ 0 h 632152"/>
              <a:gd name="connsiteX3" fmla="*/ 283150 w 283150"/>
              <a:gd name="connsiteY3" fmla="*/ 310038 h 632152"/>
              <a:gd name="connsiteX4" fmla="*/ 0 w 283150"/>
              <a:gd name="connsiteY4" fmla="*/ 632152 h 632152"/>
              <a:gd name="connsiteX0" fmla="*/ 0 w 348643"/>
              <a:gd name="connsiteY0" fmla="*/ 481687 h 481687"/>
              <a:gd name="connsiteX1" fmla="*/ 158569 w 348643"/>
              <a:gd name="connsiteY1" fmla="*/ 0 h 481687"/>
              <a:gd name="connsiteX2" fmla="*/ 262986 w 348643"/>
              <a:gd name="connsiteY2" fmla="*/ 0 h 481687"/>
              <a:gd name="connsiteX3" fmla="*/ 348643 w 348643"/>
              <a:gd name="connsiteY3" fmla="*/ 310038 h 481687"/>
              <a:gd name="connsiteX4" fmla="*/ 0 w 348643"/>
              <a:gd name="connsiteY4" fmla="*/ 481687 h 481687"/>
              <a:gd name="connsiteX0" fmla="*/ 0 w 348643"/>
              <a:gd name="connsiteY0" fmla="*/ 482627 h 482627"/>
              <a:gd name="connsiteX1" fmla="*/ 158569 w 348643"/>
              <a:gd name="connsiteY1" fmla="*/ 940 h 482627"/>
              <a:gd name="connsiteX2" fmla="*/ 259208 w 348643"/>
              <a:gd name="connsiteY2" fmla="*/ 0 h 482627"/>
              <a:gd name="connsiteX3" fmla="*/ 348643 w 348643"/>
              <a:gd name="connsiteY3" fmla="*/ 310978 h 482627"/>
              <a:gd name="connsiteX4" fmla="*/ 0 w 348643"/>
              <a:gd name="connsiteY4" fmla="*/ 482627 h 482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43" h="482627">
                <a:moveTo>
                  <a:pt x="0" y="482627"/>
                </a:moveTo>
                <a:lnTo>
                  <a:pt x="158569" y="940"/>
                </a:lnTo>
                <a:lnTo>
                  <a:pt x="259208" y="0"/>
                </a:lnTo>
                <a:lnTo>
                  <a:pt x="348643" y="310978"/>
                </a:lnTo>
                <a:lnTo>
                  <a:pt x="0" y="482627"/>
                </a:lnTo>
                <a:close/>
              </a:path>
            </a:pathLst>
          </a:custGeom>
          <a:gradFill flip="none" rotWithShape="1">
            <a:gsLst>
              <a:gs pos="0">
                <a:srgbClr val="7030A0"/>
              </a:gs>
              <a:gs pos="100000">
                <a:schemeClr val="accent4">
                  <a:lumMod val="75000"/>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Трапеция 22"/>
          <p:cNvSpPr/>
          <p:nvPr/>
        </p:nvSpPr>
        <p:spPr>
          <a:xfrm rot="16200000">
            <a:off x="5855241" y="3330206"/>
            <a:ext cx="876010" cy="2975606"/>
          </a:xfrm>
          <a:custGeom>
            <a:avLst/>
            <a:gdLst>
              <a:gd name="connsiteX0" fmla="*/ 0 w 360040"/>
              <a:gd name="connsiteY0" fmla="*/ 648072 h 648072"/>
              <a:gd name="connsiteX1" fmla="*/ 103882 w 360040"/>
              <a:gd name="connsiteY1" fmla="*/ 0 h 648072"/>
              <a:gd name="connsiteX2" fmla="*/ 256158 w 360040"/>
              <a:gd name="connsiteY2" fmla="*/ 0 h 648072"/>
              <a:gd name="connsiteX3" fmla="*/ 360040 w 360040"/>
              <a:gd name="connsiteY3" fmla="*/ 648072 h 648072"/>
              <a:gd name="connsiteX4" fmla="*/ 0 w 360040"/>
              <a:gd name="connsiteY4" fmla="*/ 648072 h 648072"/>
              <a:gd name="connsiteX0" fmla="*/ 0 w 319558"/>
              <a:gd name="connsiteY0" fmla="*/ 648072 h 648072"/>
              <a:gd name="connsiteX1" fmla="*/ 103882 w 319558"/>
              <a:gd name="connsiteY1" fmla="*/ 0 h 648072"/>
              <a:gd name="connsiteX2" fmla="*/ 256158 w 319558"/>
              <a:gd name="connsiteY2" fmla="*/ 0 h 648072"/>
              <a:gd name="connsiteX3" fmla="*/ 319558 w 319558"/>
              <a:gd name="connsiteY3" fmla="*/ 374228 h 648072"/>
              <a:gd name="connsiteX4" fmla="*/ 0 w 319558"/>
              <a:gd name="connsiteY4" fmla="*/ 648072 h 648072"/>
              <a:gd name="connsiteX0" fmla="*/ 0 w 307651"/>
              <a:gd name="connsiteY0" fmla="*/ 664741 h 664741"/>
              <a:gd name="connsiteX1" fmla="*/ 91975 w 307651"/>
              <a:gd name="connsiteY1" fmla="*/ 0 h 664741"/>
              <a:gd name="connsiteX2" fmla="*/ 244251 w 307651"/>
              <a:gd name="connsiteY2" fmla="*/ 0 h 664741"/>
              <a:gd name="connsiteX3" fmla="*/ 307651 w 307651"/>
              <a:gd name="connsiteY3" fmla="*/ 374228 h 664741"/>
              <a:gd name="connsiteX4" fmla="*/ 0 w 307651"/>
              <a:gd name="connsiteY4" fmla="*/ 664741 h 664741"/>
              <a:gd name="connsiteX0" fmla="*/ 0 w 314795"/>
              <a:gd name="connsiteY0" fmla="*/ 664741 h 664741"/>
              <a:gd name="connsiteX1" fmla="*/ 91975 w 314795"/>
              <a:gd name="connsiteY1" fmla="*/ 0 h 664741"/>
              <a:gd name="connsiteX2" fmla="*/ 244251 w 314795"/>
              <a:gd name="connsiteY2" fmla="*/ 0 h 664741"/>
              <a:gd name="connsiteX3" fmla="*/ 314795 w 314795"/>
              <a:gd name="connsiteY3" fmla="*/ 355178 h 664741"/>
              <a:gd name="connsiteX4" fmla="*/ 0 w 314795"/>
              <a:gd name="connsiteY4" fmla="*/ 664741 h 664741"/>
              <a:gd name="connsiteX0" fmla="*/ 0 w 314795"/>
              <a:gd name="connsiteY0" fmla="*/ 674266 h 674266"/>
              <a:gd name="connsiteX1" fmla="*/ 91975 w 314795"/>
              <a:gd name="connsiteY1" fmla="*/ 0 h 674266"/>
              <a:gd name="connsiteX2" fmla="*/ 244251 w 314795"/>
              <a:gd name="connsiteY2" fmla="*/ 0 h 674266"/>
              <a:gd name="connsiteX3" fmla="*/ 314795 w 314795"/>
              <a:gd name="connsiteY3" fmla="*/ 355178 h 674266"/>
              <a:gd name="connsiteX4" fmla="*/ 0 w 314795"/>
              <a:gd name="connsiteY4" fmla="*/ 674266 h 674266"/>
              <a:gd name="connsiteX0" fmla="*/ 0 w 491007"/>
              <a:gd name="connsiteY0" fmla="*/ 674266 h 1414837"/>
              <a:gd name="connsiteX1" fmla="*/ 91975 w 491007"/>
              <a:gd name="connsiteY1" fmla="*/ 0 h 1414837"/>
              <a:gd name="connsiteX2" fmla="*/ 244251 w 491007"/>
              <a:gd name="connsiteY2" fmla="*/ 0 h 1414837"/>
              <a:gd name="connsiteX3" fmla="*/ 491007 w 491007"/>
              <a:gd name="connsiteY3" fmla="*/ 1414837 h 1414837"/>
              <a:gd name="connsiteX4" fmla="*/ 0 w 491007"/>
              <a:gd name="connsiteY4" fmla="*/ 674266 h 1414837"/>
              <a:gd name="connsiteX0" fmla="*/ 0 w 455288"/>
              <a:gd name="connsiteY0" fmla="*/ 1402929 h 1414837"/>
              <a:gd name="connsiteX1" fmla="*/ 56256 w 455288"/>
              <a:gd name="connsiteY1" fmla="*/ 0 h 1414837"/>
              <a:gd name="connsiteX2" fmla="*/ 208532 w 455288"/>
              <a:gd name="connsiteY2" fmla="*/ 0 h 1414837"/>
              <a:gd name="connsiteX3" fmla="*/ 455288 w 455288"/>
              <a:gd name="connsiteY3" fmla="*/ 1414837 h 1414837"/>
              <a:gd name="connsiteX4" fmla="*/ 0 w 455288"/>
              <a:gd name="connsiteY4" fmla="*/ 1402929 h 1414837"/>
              <a:gd name="connsiteX0" fmla="*/ 0 w 455288"/>
              <a:gd name="connsiteY0" fmla="*/ 1402929 h 1414837"/>
              <a:gd name="connsiteX1" fmla="*/ 56256 w 455288"/>
              <a:gd name="connsiteY1" fmla="*/ 0 h 1414837"/>
              <a:gd name="connsiteX2" fmla="*/ 310926 w 455288"/>
              <a:gd name="connsiteY2" fmla="*/ 259560 h 1414837"/>
              <a:gd name="connsiteX3" fmla="*/ 455288 w 455288"/>
              <a:gd name="connsiteY3" fmla="*/ 1414837 h 1414837"/>
              <a:gd name="connsiteX4" fmla="*/ 0 w 455288"/>
              <a:gd name="connsiteY4" fmla="*/ 1402929 h 1414837"/>
              <a:gd name="connsiteX0" fmla="*/ 0 w 455288"/>
              <a:gd name="connsiteY0" fmla="*/ 1402929 h 1414837"/>
              <a:gd name="connsiteX1" fmla="*/ 56256 w 455288"/>
              <a:gd name="connsiteY1" fmla="*/ 0 h 1414837"/>
              <a:gd name="connsiteX2" fmla="*/ 339501 w 455288"/>
              <a:gd name="connsiteY2" fmla="*/ 288138 h 1414837"/>
              <a:gd name="connsiteX3" fmla="*/ 455288 w 455288"/>
              <a:gd name="connsiteY3" fmla="*/ 1414837 h 1414837"/>
              <a:gd name="connsiteX4" fmla="*/ 0 w 455288"/>
              <a:gd name="connsiteY4" fmla="*/ 1402929 h 1414837"/>
              <a:gd name="connsiteX0" fmla="*/ 0 w 450525"/>
              <a:gd name="connsiteY0" fmla="*/ 1419601 h 1419601"/>
              <a:gd name="connsiteX1" fmla="*/ 51493 w 450525"/>
              <a:gd name="connsiteY1" fmla="*/ 0 h 1419601"/>
              <a:gd name="connsiteX2" fmla="*/ 334738 w 450525"/>
              <a:gd name="connsiteY2" fmla="*/ 288138 h 1419601"/>
              <a:gd name="connsiteX3" fmla="*/ 450525 w 450525"/>
              <a:gd name="connsiteY3" fmla="*/ 1414837 h 1419601"/>
              <a:gd name="connsiteX4" fmla="*/ 0 w 450525"/>
              <a:gd name="connsiteY4" fmla="*/ 1419601 h 1419601"/>
              <a:gd name="connsiteX0" fmla="*/ 0 w 450525"/>
              <a:gd name="connsiteY0" fmla="*/ 1417220 h 1417220"/>
              <a:gd name="connsiteX1" fmla="*/ 46730 w 450525"/>
              <a:gd name="connsiteY1" fmla="*/ 0 h 1417220"/>
              <a:gd name="connsiteX2" fmla="*/ 334738 w 450525"/>
              <a:gd name="connsiteY2" fmla="*/ 285757 h 1417220"/>
              <a:gd name="connsiteX3" fmla="*/ 450525 w 450525"/>
              <a:gd name="connsiteY3" fmla="*/ 1412456 h 1417220"/>
              <a:gd name="connsiteX4" fmla="*/ 0 w 450525"/>
              <a:gd name="connsiteY4" fmla="*/ 1417220 h 1417220"/>
              <a:gd name="connsiteX0" fmla="*/ 0 w 457668"/>
              <a:gd name="connsiteY0" fmla="*/ 1417220 h 1419602"/>
              <a:gd name="connsiteX1" fmla="*/ 46730 w 457668"/>
              <a:gd name="connsiteY1" fmla="*/ 0 h 1419602"/>
              <a:gd name="connsiteX2" fmla="*/ 334738 w 457668"/>
              <a:gd name="connsiteY2" fmla="*/ 285757 h 1419602"/>
              <a:gd name="connsiteX3" fmla="*/ 457668 w 457668"/>
              <a:gd name="connsiteY3" fmla="*/ 1419602 h 1419602"/>
              <a:gd name="connsiteX4" fmla="*/ 0 w 457668"/>
              <a:gd name="connsiteY4" fmla="*/ 1417220 h 1419602"/>
              <a:gd name="connsiteX0" fmla="*/ 0 w 429093"/>
              <a:gd name="connsiteY0" fmla="*/ 1417220 h 1419602"/>
              <a:gd name="connsiteX1" fmla="*/ 46730 w 429093"/>
              <a:gd name="connsiteY1" fmla="*/ 0 h 1419602"/>
              <a:gd name="connsiteX2" fmla="*/ 334738 w 429093"/>
              <a:gd name="connsiteY2" fmla="*/ 285757 h 1419602"/>
              <a:gd name="connsiteX3" fmla="*/ 429093 w 429093"/>
              <a:gd name="connsiteY3" fmla="*/ 1419602 h 1419602"/>
              <a:gd name="connsiteX4" fmla="*/ 0 w 429093"/>
              <a:gd name="connsiteY4" fmla="*/ 1417220 h 1419602"/>
              <a:gd name="connsiteX0" fmla="*/ 0 w 452907"/>
              <a:gd name="connsiteY0" fmla="*/ 1417220 h 1514855"/>
              <a:gd name="connsiteX1" fmla="*/ 46730 w 452907"/>
              <a:gd name="connsiteY1" fmla="*/ 0 h 1514855"/>
              <a:gd name="connsiteX2" fmla="*/ 334738 w 452907"/>
              <a:gd name="connsiteY2" fmla="*/ 285757 h 1514855"/>
              <a:gd name="connsiteX3" fmla="*/ 452907 w 452907"/>
              <a:gd name="connsiteY3" fmla="*/ 1514855 h 1514855"/>
              <a:gd name="connsiteX4" fmla="*/ 0 w 452907"/>
              <a:gd name="connsiteY4" fmla="*/ 1417220 h 1514855"/>
              <a:gd name="connsiteX0" fmla="*/ 0 w 450525"/>
              <a:gd name="connsiteY0" fmla="*/ 1521995 h 1521995"/>
              <a:gd name="connsiteX1" fmla="*/ 44348 w 450525"/>
              <a:gd name="connsiteY1" fmla="*/ 0 h 1521995"/>
              <a:gd name="connsiteX2" fmla="*/ 332356 w 450525"/>
              <a:gd name="connsiteY2" fmla="*/ 285757 h 1521995"/>
              <a:gd name="connsiteX3" fmla="*/ 450525 w 450525"/>
              <a:gd name="connsiteY3" fmla="*/ 1514855 h 1521995"/>
              <a:gd name="connsiteX4" fmla="*/ 0 w 450525"/>
              <a:gd name="connsiteY4" fmla="*/ 1521995 h 1521995"/>
              <a:gd name="connsiteX0" fmla="*/ 0 w 450525"/>
              <a:gd name="connsiteY0" fmla="*/ 1545778 h 1545778"/>
              <a:gd name="connsiteX1" fmla="*/ 127685 w 450525"/>
              <a:gd name="connsiteY1" fmla="*/ 0 h 1545778"/>
              <a:gd name="connsiteX2" fmla="*/ 332356 w 450525"/>
              <a:gd name="connsiteY2" fmla="*/ 309540 h 1545778"/>
              <a:gd name="connsiteX3" fmla="*/ 450525 w 450525"/>
              <a:gd name="connsiteY3" fmla="*/ 1538638 h 1545778"/>
              <a:gd name="connsiteX4" fmla="*/ 0 w 450525"/>
              <a:gd name="connsiteY4" fmla="*/ 1545778 h 1545778"/>
              <a:gd name="connsiteX0" fmla="*/ 0 w 450525"/>
              <a:gd name="connsiteY0" fmla="*/ 1545778 h 1545778"/>
              <a:gd name="connsiteX1" fmla="*/ 127685 w 450525"/>
              <a:gd name="connsiteY1" fmla="*/ 0 h 1545778"/>
              <a:gd name="connsiteX2" fmla="*/ 344702 w 450525"/>
              <a:gd name="connsiteY2" fmla="*/ 281793 h 1545778"/>
              <a:gd name="connsiteX3" fmla="*/ 450525 w 450525"/>
              <a:gd name="connsiteY3" fmla="*/ 1538638 h 1545778"/>
              <a:gd name="connsiteX4" fmla="*/ 0 w 450525"/>
              <a:gd name="connsiteY4" fmla="*/ 1545778 h 1545778"/>
              <a:gd name="connsiteX0" fmla="*/ 0 w 450525"/>
              <a:gd name="connsiteY0" fmla="*/ 1545778 h 1545778"/>
              <a:gd name="connsiteX1" fmla="*/ 127685 w 450525"/>
              <a:gd name="connsiteY1" fmla="*/ 0 h 1545778"/>
              <a:gd name="connsiteX2" fmla="*/ 337757 w 450525"/>
              <a:gd name="connsiteY2" fmla="*/ 224981 h 1545778"/>
              <a:gd name="connsiteX3" fmla="*/ 450525 w 450525"/>
              <a:gd name="connsiteY3" fmla="*/ 1538638 h 1545778"/>
              <a:gd name="connsiteX4" fmla="*/ 0 w 450525"/>
              <a:gd name="connsiteY4" fmla="*/ 1545778 h 1545778"/>
              <a:gd name="connsiteX0" fmla="*/ 0 w 450525"/>
              <a:gd name="connsiteY0" fmla="*/ 1543308 h 1543308"/>
              <a:gd name="connsiteX1" fmla="*/ 130000 w 450525"/>
              <a:gd name="connsiteY1" fmla="*/ 0 h 1543308"/>
              <a:gd name="connsiteX2" fmla="*/ 337757 w 450525"/>
              <a:gd name="connsiteY2" fmla="*/ 222511 h 1543308"/>
              <a:gd name="connsiteX3" fmla="*/ 450525 w 450525"/>
              <a:gd name="connsiteY3" fmla="*/ 1536168 h 1543308"/>
              <a:gd name="connsiteX4" fmla="*/ 0 w 450525"/>
              <a:gd name="connsiteY4" fmla="*/ 1543308 h 154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5" h="1543308">
                <a:moveTo>
                  <a:pt x="0" y="1543308"/>
                </a:moveTo>
                <a:lnTo>
                  <a:pt x="130000" y="0"/>
                </a:lnTo>
                <a:lnTo>
                  <a:pt x="337757" y="222511"/>
                </a:lnTo>
                <a:lnTo>
                  <a:pt x="450525" y="1536168"/>
                </a:lnTo>
                <a:lnTo>
                  <a:pt x="0" y="1543308"/>
                </a:lnTo>
                <a:close/>
              </a:path>
            </a:pathLst>
          </a:custGeom>
          <a:gradFill flip="none" rotWithShape="1">
            <a:gsLst>
              <a:gs pos="0">
                <a:srgbClr val="7030A0">
                  <a:alpha val="65000"/>
                </a:srgbClr>
              </a:gs>
              <a:gs pos="100000">
                <a:schemeClr val="accent4">
                  <a:lumMod val="75000"/>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Трапеция 22"/>
          <p:cNvSpPr/>
          <p:nvPr/>
        </p:nvSpPr>
        <p:spPr>
          <a:xfrm rot="5400000">
            <a:off x="5108032" y="2906459"/>
            <a:ext cx="634460" cy="3847478"/>
          </a:xfrm>
          <a:custGeom>
            <a:avLst/>
            <a:gdLst>
              <a:gd name="connsiteX0" fmla="*/ 0 w 360040"/>
              <a:gd name="connsiteY0" fmla="*/ 648072 h 648072"/>
              <a:gd name="connsiteX1" fmla="*/ 103882 w 360040"/>
              <a:gd name="connsiteY1" fmla="*/ 0 h 648072"/>
              <a:gd name="connsiteX2" fmla="*/ 256158 w 360040"/>
              <a:gd name="connsiteY2" fmla="*/ 0 h 648072"/>
              <a:gd name="connsiteX3" fmla="*/ 360040 w 360040"/>
              <a:gd name="connsiteY3" fmla="*/ 648072 h 648072"/>
              <a:gd name="connsiteX4" fmla="*/ 0 w 360040"/>
              <a:gd name="connsiteY4" fmla="*/ 648072 h 648072"/>
              <a:gd name="connsiteX0" fmla="*/ 0 w 319558"/>
              <a:gd name="connsiteY0" fmla="*/ 648072 h 648072"/>
              <a:gd name="connsiteX1" fmla="*/ 103882 w 319558"/>
              <a:gd name="connsiteY1" fmla="*/ 0 h 648072"/>
              <a:gd name="connsiteX2" fmla="*/ 256158 w 319558"/>
              <a:gd name="connsiteY2" fmla="*/ 0 h 648072"/>
              <a:gd name="connsiteX3" fmla="*/ 319558 w 319558"/>
              <a:gd name="connsiteY3" fmla="*/ 374228 h 648072"/>
              <a:gd name="connsiteX4" fmla="*/ 0 w 319558"/>
              <a:gd name="connsiteY4" fmla="*/ 648072 h 648072"/>
              <a:gd name="connsiteX0" fmla="*/ 0 w 307651"/>
              <a:gd name="connsiteY0" fmla="*/ 664741 h 664741"/>
              <a:gd name="connsiteX1" fmla="*/ 91975 w 307651"/>
              <a:gd name="connsiteY1" fmla="*/ 0 h 664741"/>
              <a:gd name="connsiteX2" fmla="*/ 244251 w 307651"/>
              <a:gd name="connsiteY2" fmla="*/ 0 h 664741"/>
              <a:gd name="connsiteX3" fmla="*/ 307651 w 307651"/>
              <a:gd name="connsiteY3" fmla="*/ 374228 h 664741"/>
              <a:gd name="connsiteX4" fmla="*/ 0 w 307651"/>
              <a:gd name="connsiteY4" fmla="*/ 664741 h 664741"/>
              <a:gd name="connsiteX0" fmla="*/ 0 w 314795"/>
              <a:gd name="connsiteY0" fmla="*/ 664741 h 664741"/>
              <a:gd name="connsiteX1" fmla="*/ 91975 w 314795"/>
              <a:gd name="connsiteY1" fmla="*/ 0 h 664741"/>
              <a:gd name="connsiteX2" fmla="*/ 244251 w 314795"/>
              <a:gd name="connsiteY2" fmla="*/ 0 h 664741"/>
              <a:gd name="connsiteX3" fmla="*/ 314795 w 314795"/>
              <a:gd name="connsiteY3" fmla="*/ 355178 h 664741"/>
              <a:gd name="connsiteX4" fmla="*/ 0 w 314795"/>
              <a:gd name="connsiteY4" fmla="*/ 664741 h 664741"/>
              <a:gd name="connsiteX0" fmla="*/ 0 w 314795"/>
              <a:gd name="connsiteY0" fmla="*/ 674266 h 674266"/>
              <a:gd name="connsiteX1" fmla="*/ 91975 w 314795"/>
              <a:gd name="connsiteY1" fmla="*/ 0 h 674266"/>
              <a:gd name="connsiteX2" fmla="*/ 244251 w 314795"/>
              <a:gd name="connsiteY2" fmla="*/ 0 h 674266"/>
              <a:gd name="connsiteX3" fmla="*/ 314795 w 314795"/>
              <a:gd name="connsiteY3" fmla="*/ 355178 h 674266"/>
              <a:gd name="connsiteX4" fmla="*/ 0 w 314795"/>
              <a:gd name="connsiteY4" fmla="*/ 674266 h 674266"/>
              <a:gd name="connsiteX0" fmla="*/ 0 w 295745"/>
              <a:gd name="connsiteY0" fmla="*/ 640929 h 640929"/>
              <a:gd name="connsiteX1" fmla="*/ 72925 w 295745"/>
              <a:gd name="connsiteY1" fmla="*/ 0 h 640929"/>
              <a:gd name="connsiteX2" fmla="*/ 225201 w 295745"/>
              <a:gd name="connsiteY2" fmla="*/ 0 h 640929"/>
              <a:gd name="connsiteX3" fmla="*/ 295745 w 295745"/>
              <a:gd name="connsiteY3" fmla="*/ 355178 h 640929"/>
              <a:gd name="connsiteX4" fmla="*/ 0 w 295745"/>
              <a:gd name="connsiteY4" fmla="*/ 640929 h 640929"/>
              <a:gd name="connsiteX0" fmla="*/ 0 w 348132"/>
              <a:gd name="connsiteY0" fmla="*/ 640929 h 641764"/>
              <a:gd name="connsiteX1" fmla="*/ 72925 w 348132"/>
              <a:gd name="connsiteY1" fmla="*/ 0 h 641764"/>
              <a:gd name="connsiteX2" fmla="*/ 225201 w 348132"/>
              <a:gd name="connsiteY2" fmla="*/ 0 h 641764"/>
              <a:gd name="connsiteX3" fmla="*/ 348132 w 348132"/>
              <a:gd name="connsiteY3" fmla="*/ 641764 h 641764"/>
              <a:gd name="connsiteX4" fmla="*/ 0 w 348132"/>
              <a:gd name="connsiteY4" fmla="*/ 640929 h 641764"/>
              <a:gd name="connsiteX0" fmla="*/ 0 w 374325"/>
              <a:gd name="connsiteY0" fmla="*/ 640929 h 641764"/>
              <a:gd name="connsiteX1" fmla="*/ 99118 w 374325"/>
              <a:gd name="connsiteY1" fmla="*/ 0 h 641764"/>
              <a:gd name="connsiteX2" fmla="*/ 251394 w 374325"/>
              <a:gd name="connsiteY2" fmla="*/ 0 h 641764"/>
              <a:gd name="connsiteX3" fmla="*/ 374325 w 374325"/>
              <a:gd name="connsiteY3" fmla="*/ 641764 h 641764"/>
              <a:gd name="connsiteX4" fmla="*/ 0 w 374325"/>
              <a:gd name="connsiteY4" fmla="*/ 640929 h 641764"/>
              <a:gd name="connsiteX0" fmla="*/ 0 w 395758"/>
              <a:gd name="connsiteY0" fmla="*/ 640929 h 640929"/>
              <a:gd name="connsiteX1" fmla="*/ 99118 w 395758"/>
              <a:gd name="connsiteY1" fmla="*/ 0 h 640929"/>
              <a:gd name="connsiteX2" fmla="*/ 251394 w 395758"/>
              <a:gd name="connsiteY2" fmla="*/ 0 h 640929"/>
              <a:gd name="connsiteX3" fmla="*/ 395758 w 395758"/>
              <a:gd name="connsiteY3" fmla="*/ 639272 h 640929"/>
              <a:gd name="connsiteX4" fmla="*/ 0 w 395758"/>
              <a:gd name="connsiteY4" fmla="*/ 640929 h 64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58" h="640929">
                <a:moveTo>
                  <a:pt x="0" y="640929"/>
                </a:moveTo>
                <a:lnTo>
                  <a:pt x="99118" y="0"/>
                </a:lnTo>
                <a:lnTo>
                  <a:pt x="251394" y="0"/>
                </a:lnTo>
                <a:lnTo>
                  <a:pt x="395758" y="639272"/>
                </a:lnTo>
                <a:lnTo>
                  <a:pt x="0" y="640929"/>
                </a:lnTo>
                <a:close/>
              </a:path>
            </a:pathLst>
          </a:custGeom>
          <a:gradFill flip="none" rotWithShape="1">
            <a:gsLst>
              <a:gs pos="0">
                <a:srgbClr val="0070C0">
                  <a:alpha val="85000"/>
                </a:srgbClr>
              </a:gs>
              <a:gs pos="100000">
                <a:srgbClr val="0070C0">
                  <a:alpha val="3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052" name="Группа 2051"/>
          <p:cNvGrpSpPr/>
          <p:nvPr/>
        </p:nvGrpSpPr>
        <p:grpSpPr>
          <a:xfrm>
            <a:off x="4355976" y="5685927"/>
            <a:ext cx="1296144" cy="1064733"/>
            <a:chOff x="4355976" y="5685927"/>
            <a:chExt cx="1296144" cy="1064733"/>
          </a:xfrm>
        </p:grpSpPr>
        <p:sp>
          <p:nvSpPr>
            <p:cNvPr id="71" name="Прямоугольник 70"/>
            <p:cNvSpPr/>
            <p:nvPr/>
          </p:nvSpPr>
          <p:spPr>
            <a:xfrm>
              <a:off x="4355976" y="5919663"/>
              <a:ext cx="1296144" cy="830997"/>
            </a:xfrm>
            <a:prstGeom prst="rect">
              <a:avLst/>
            </a:prstGeom>
          </p:spPr>
          <p:txBody>
            <a:bodyPr wrap="square">
              <a:spAutoFit/>
            </a:bodyPr>
            <a:lstStyle/>
            <a:p>
              <a:pPr algn="ctr"/>
              <a:r>
                <a:rPr lang="en-US" sz="1200" dirty="0">
                  <a:solidFill>
                    <a:schemeClr val="tx1">
                      <a:lumMod val="65000"/>
                      <a:lumOff val="35000"/>
                    </a:schemeClr>
                  </a:solidFill>
                </a:rPr>
                <a:t>Light source for excitation </a:t>
              </a:r>
            </a:p>
            <a:p>
              <a:pPr algn="ctr"/>
              <a:r>
                <a:rPr lang="en-US" sz="1100" dirty="0">
                  <a:solidFill>
                    <a:schemeClr val="tx1">
                      <a:lumMod val="65000"/>
                      <a:lumOff val="35000"/>
                    </a:schemeClr>
                  </a:solidFill>
                </a:rPr>
                <a:t>(</a:t>
              </a:r>
              <a:r>
                <a:rPr lang="de-CH" sz="1100" dirty="0">
                  <a:solidFill>
                    <a:schemeClr val="tx1">
                      <a:lumMod val="50000"/>
                      <a:lumOff val="50000"/>
                    </a:schemeClr>
                  </a:solidFill>
                  <a:cs typeface="Arial" panose="020B0604020202020204" pitchFamily="34" charset="0"/>
                </a:rPr>
                <a:t>365 </a:t>
              </a:r>
              <a:r>
                <a:rPr lang="de-CH" sz="1100" dirty="0" err="1">
                  <a:solidFill>
                    <a:schemeClr val="tx1">
                      <a:lumMod val="50000"/>
                      <a:lumOff val="50000"/>
                    </a:schemeClr>
                  </a:solidFill>
                  <a:cs typeface="Arial" panose="020B0604020202020204" pitchFamily="34" charset="0"/>
                </a:rPr>
                <a:t>nm</a:t>
              </a:r>
              <a:r>
                <a:rPr lang="de-CH" sz="1100" dirty="0">
                  <a:solidFill>
                    <a:schemeClr val="tx1">
                      <a:lumMod val="50000"/>
                      <a:lumOff val="50000"/>
                    </a:schemeClr>
                  </a:solidFill>
                  <a:cs typeface="Arial" panose="020B0604020202020204" pitchFamily="34" charset="0"/>
                </a:rPr>
                <a:t>)</a:t>
              </a:r>
            </a:p>
            <a:p>
              <a:pPr algn="ctr"/>
              <a:endParaRPr lang="ru-RU" sz="1200" dirty="0">
                <a:solidFill>
                  <a:schemeClr val="tx1">
                    <a:lumMod val="65000"/>
                    <a:lumOff val="35000"/>
                  </a:schemeClr>
                </a:solidFill>
              </a:endParaRPr>
            </a:p>
          </p:txBody>
        </p:sp>
        <p:grpSp>
          <p:nvGrpSpPr>
            <p:cNvPr id="14" name="Группа 13"/>
            <p:cNvGrpSpPr/>
            <p:nvPr/>
          </p:nvGrpSpPr>
          <p:grpSpPr>
            <a:xfrm rot="18349103">
              <a:off x="4870355" y="5545408"/>
              <a:ext cx="223719" cy="504757"/>
              <a:chOff x="4897359" y="4930199"/>
              <a:chExt cx="223719" cy="504757"/>
            </a:xfrm>
          </p:grpSpPr>
          <p:sp>
            <p:nvSpPr>
              <p:cNvPr id="11" name="Пирог 10"/>
              <p:cNvSpPr/>
              <p:nvPr/>
            </p:nvSpPr>
            <p:spPr>
              <a:xfrm rot="8672700">
                <a:off x="4897359" y="5040150"/>
                <a:ext cx="223719" cy="288032"/>
              </a:xfrm>
              <a:prstGeom prst="pie">
                <a:avLst>
                  <a:gd name="adj1" fmla="val 5423183"/>
                  <a:gd name="adj2" fmla="val 162000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Прямоугольник с двумя скругленными соседними углами 12"/>
              <p:cNvSpPr/>
              <p:nvPr/>
            </p:nvSpPr>
            <p:spPr>
              <a:xfrm rot="3247925">
                <a:off x="4767984" y="5159718"/>
                <a:ext cx="504757" cy="45719"/>
              </a:xfrm>
              <a:prstGeom prst="round2Same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054" name="Группа 2053"/>
          <p:cNvGrpSpPr/>
          <p:nvPr/>
        </p:nvGrpSpPr>
        <p:grpSpPr>
          <a:xfrm>
            <a:off x="4690087" y="4512968"/>
            <a:ext cx="586829" cy="586829"/>
            <a:chOff x="4690087" y="4512968"/>
            <a:chExt cx="586829" cy="586829"/>
          </a:xfrm>
        </p:grpSpPr>
        <p:sp>
          <p:nvSpPr>
            <p:cNvPr id="2048" name="Прямоугольник 2047"/>
            <p:cNvSpPr/>
            <p:nvPr/>
          </p:nvSpPr>
          <p:spPr>
            <a:xfrm>
              <a:off x="4690087" y="4512968"/>
              <a:ext cx="586829" cy="586829"/>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50" name="Прямая соединительная линия 2049"/>
            <p:cNvCxnSpPr/>
            <p:nvPr/>
          </p:nvCxnSpPr>
          <p:spPr>
            <a:xfrm flipV="1">
              <a:off x="4690087" y="4512968"/>
              <a:ext cx="586829" cy="586829"/>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7" name="Трапеция 56"/>
          <p:cNvSpPr/>
          <p:nvPr/>
        </p:nvSpPr>
        <p:spPr>
          <a:xfrm rot="18543543">
            <a:off x="6403346" y="3527672"/>
            <a:ext cx="1008134" cy="2021346"/>
          </a:xfrm>
          <a:prstGeom prst="trapezoid">
            <a:avLst>
              <a:gd name="adj" fmla="val 43668"/>
            </a:avLst>
          </a:prstGeom>
          <a:gradFill flip="none" rotWithShape="1">
            <a:gsLst>
              <a:gs pos="0">
                <a:srgbClr val="FF0000">
                  <a:alpha val="80000"/>
                </a:srgbClr>
              </a:gs>
              <a:gs pos="50000">
                <a:srgbClr val="EA8484">
                  <a:alpha val="65000"/>
                </a:srgbClr>
              </a:gs>
              <a:gs pos="100000">
                <a:schemeClr val="accent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Трапеция 57"/>
          <p:cNvSpPr/>
          <p:nvPr/>
        </p:nvSpPr>
        <p:spPr>
          <a:xfrm rot="3051286" flipV="1">
            <a:off x="6443221" y="3882875"/>
            <a:ext cx="1008134" cy="2121668"/>
          </a:xfrm>
          <a:prstGeom prst="trapezoid">
            <a:avLst>
              <a:gd name="adj" fmla="val 43668"/>
            </a:avLst>
          </a:prstGeom>
          <a:gradFill flip="none" rotWithShape="1">
            <a:gsLst>
              <a:gs pos="0">
                <a:srgbClr val="FF0000">
                  <a:alpha val="80000"/>
                </a:srgbClr>
              </a:gs>
              <a:gs pos="50000">
                <a:srgbClr val="EA8484">
                  <a:alpha val="65000"/>
                </a:srgbClr>
              </a:gs>
              <a:gs pos="100000">
                <a:schemeClr val="accent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p:cNvGrpSpPr/>
          <p:nvPr/>
        </p:nvGrpSpPr>
        <p:grpSpPr>
          <a:xfrm>
            <a:off x="5580112" y="3596093"/>
            <a:ext cx="1214336" cy="2785235"/>
            <a:chOff x="5426296" y="3380069"/>
            <a:chExt cx="1214336" cy="2785235"/>
          </a:xfrm>
        </p:grpSpPr>
        <p:grpSp>
          <p:nvGrpSpPr>
            <p:cNvPr id="60" name="Группа 59"/>
            <p:cNvGrpSpPr/>
            <p:nvPr/>
          </p:nvGrpSpPr>
          <p:grpSpPr>
            <a:xfrm>
              <a:off x="5796135" y="5193359"/>
              <a:ext cx="223719" cy="504757"/>
              <a:chOff x="4897359" y="4930199"/>
              <a:chExt cx="223719" cy="504757"/>
            </a:xfrm>
          </p:grpSpPr>
          <p:sp>
            <p:nvSpPr>
              <p:cNvPr id="66" name="Пирог 65"/>
              <p:cNvSpPr/>
              <p:nvPr/>
            </p:nvSpPr>
            <p:spPr>
              <a:xfrm rot="8672700">
                <a:off x="4897359" y="5040150"/>
                <a:ext cx="223719" cy="288032"/>
              </a:xfrm>
              <a:prstGeom prst="pie">
                <a:avLst>
                  <a:gd name="adj1" fmla="val 5423183"/>
                  <a:gd name="adj2" fmla="val 16200000"/>
                </a:avLst>
              </a:prstGeom>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135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7" name="Прямоугольник с двумя скругленными соседними углами 66"/>
              <p:cNvSpPr/>
              <p:nvPr/>
            </p:nvSpPr>
            <p:spPr>
              <a:xfrm rot="3247925">
                <a:off x="4767984" y="5159718"/>
                <a:ext cx="504757" cy="45719"/>
              </a:xfrm>
              <a:prstGeom prst="round2Same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1" name="Группа 60"/>
            <p:cNvGrpSpPr/>
            <p:nvPr/>
          </p:nvGrpSpPr>
          <p:grpSpPr>
            <a:xfrm flipV="1">
              <a:off x="5796136" y="3380069"/>
              <a:ext cx="223719" cy="504757"/>
              <a:chOff x="4897359" y="4930199"/>
              <a:chExt cx="223719" cy="504757"/>
            </a:xfrm>
          </p:grpSpPr>
          <p:sp>
            <p:nvSpPr>
              <p:cNvPr id="64" name="Пирог 63"/>
              <p:cNvSpPr/>
              <p:nvPr/>
            </p:nvSpPr>
            <p:spPr>
              <a:xfrm rot="8672700">
                <a:off x="4897359" y="5040150"/>
                <a:ext cx="223719" cy="288032"/>
              </a:xfrm>
              <a:prstGeom prst="pie">
                <a:avLst>
                  <a:gd name="adj1" fmla="val 5423183"/>
                  <a:gd name="adj2" fmla="val 16200000"/>
                </a:avLst>
              </a:prstGeom>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135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5" name="Прямоугольник с двумя скругленными соседними углами 64"/>
              <p:cNvSpPr/>
              <p:nvPr/>
            </p:nvSpPr>
            <p:spPr>
              <a:xfrm rot="3247925">
                <a:off x="4767984" y="5159718"/>
                <a:ext cx="504757" cy="45719"/>
              </a:xfrm>
              <a:prstGeom prst="round2Same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 name="Прямоугольник 62"/>
            <p:cNvSpPr/>
            <p:nvPr/>
          </p:nvSpPr>
          <p:spPr>
            <a:xfrm>
              <a:off x="5426296" y="5703639"/>
              <a:ext cx="1214336" cy="461665"/>
            </a:xfrm>
            <a:prstGeom prst="rect">
              <a:avLst/>
            </a:prstGeom>
          </p:spPr>
          <p:txBody>
            <a:bodyPr wrap="square">
              <a:spAutoFit/>
            </a:bodyPr>
            <a:lstStyle/>
            <a:p>
              <a:pPr algn="ctr"/>
              <a:r>
                <a:rPr lang="en-US" sz="1200" dirty="0">
                  <a:solidFill>
                    <a:schemeClr val="tx1">
                      <a:lumMod val="65000"/>
                      <a:lumOff val="35000"/>
                    </a:schemeClr>
                  </a:solidFill>
                </a:rPr>
                <a:t>Light source for scattering</a:t>
              </a:r>
              <a:endParaRPr lang="ru-RU" sz="1200" dirty="0">
                <a:solidFill>
                  <a:schemeClr val="tx1">
                    <a:lumMod val="65000"/>
                    <a:lumOff val="35000"/>
                  </a:schemeClr>
                </a:solidFill>
              </a:endParaRPr>
            </a:p>
          </p:txBody>
        </p:sp>
      </p:grpSp>
      <p:sp>
        <p:nvSpPr>
          <p:cNvPr id="35"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Thrombodynamics-4D measurement</a:t>
            </a:r>
            <a:endParaRPr lang="ru-RU" altLang="ru-RU" sz="3200" b="1" dirty="0">
              <a:solidFill>
                <a:schemeClr val="accent1"/>
              </a:solidFill>
            </a:endParaRPr>
          </a:p>
        </p:txBody>
      </p:sp>
      <p:sp>
        <p:nvSpPr>
          <p:cNvPr id="36" name="Прямоугольник 35"/>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18</a:t>
            </a:fld>
            <a:endParaRPr lang="ru-RU" dirty="0">
              <a:solidFill>
                <a:schemeClr val="tx1">
                  <a:lumMod val="50000"/>
                  <a:lumOff val="50000"/>
                </a:schemeClr>
              </a:solidFill>
            </a:endParaRPr>
          </a:p>
        </p:txBody>
      </p:sp>
      <p:pic>
        <p:nvPicPr>
          <p:cNvPr id="38"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9" name="Прямоугольник 38"/>
          <p:cNvSpPr/>
          <p:nvPr/>
        </p:nvSpPr>
        <p:spPr>
          <a:xfrm>
            <a:off x="552632" y="1106741"/>
            <a:ext cx="8267840" cy="1384995"/>
          </a:xfrm>
          <a:prstGeom prst="rect">
            <a:avLst/>
          </a:prstGeom>
        </p:spPr>
        <p:txBody>
          <a:bodyPr wrap="square">
            <a:spAutoFit/>
          </a:bodyPr>
          <a:lstStyle/>
          <a:p>
            <a:pPr>
              <a:spcAft>
                <a:spcPts val="1200"/>
              </a:spcAft>
              <a:buClr>
                <a:schemeClr val="tx1">
                  <a:lumMod val="65000"/>
                  <a:lumOff val="35000"/>
                </a:schemeClr>
              </a:buClr>
            </a:pPr>
            <a:r>
              <a:rPr lang="en-US" sz="2800" dirty="0">
                <a:solidFill>
                  <a:schemeClr val="tx1">
                    <a:lumMod val="65000"/>
                    <a:lumOff val="35000"/>
                  </a:schemeClr>
                </a:solidFill>
              </a:rPr>
              <a:t>Thrombodynamics 4D utilizes methods of fluorescent microscopy to register the spatial dynamics of thrombin generation.</a:t>
            </a:r>
            <a:endParaRPr lang="ru-RU" sz="2800" dirty="0">
              <a:solidFill>
                <a:schemeClr val="tx1">
                  <a:lumMod val="65000"/>
                  <a:lumOff val="35000"/>
                </a:schemeClr>
              </a:solidFill>
            </a:endParaRPr>
          </a:p>
        </p:txBody>
      </p:sp>
    </p:spTree>
    <p:extLst>
      <p:ext uri="{BB962C8B-B14F-4D97-AF65-F5344CB8AC3E}">
        <p14:creationId xmlns:p14="http://schemas.microsoft.com/office/powerpoint/2010/main" val="166905128"/>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500"/>
                                        <p:tgtEl>
                                          <p:spTgt spid="2054"/>
                                        </p:tgtEl>
                                      </p:cBhvr>
                                    </p:animEffect>
                                  </p:childTnLst>
                                </p:cTn>
                              </p:par>
                              <p:par>
                                <p:cTn id="26" presetID="10"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right)">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840664" y="1117193"/>
            <a:ext cx="7619768" cy="830997"/>
          </a:xfrm>
          <a:prstGeom prst="rect">
            <a:avLst/>
          </a:prstGeom>
        </p:spPr>
        <p:txBody>
          <a:bodyPr wrap="square">
            <a:spAutoFit/>
          </a:bodyPr>
          <a:lstStyle/>
          <a:p>
            <a:pPr>
              <a:spcAft>
                <a:spcPts val="1200"/>
              </a:spcAft>
              <a:buClr>
                <a:schemeClr val="tx1">
                  <a:lumMod val="65000"/>
                  <a:lumOff val="35000"/>
                </a:schemeClr>
              </a:buClr>
            </a:pPr>
            <a:r>
              <a:rPr lang="en-US" sz="2400" dirty="0">
                <a:solidFill>
                  <a:schemeClr val="tx1">
                    <a:lumMod val="65000"/>
                    <a:lumOff val="35000"/>
                  </a:schemeClr>
                </a:solidFill>
              </a:rPr>
              <a:t>TD4D additionally allows monitoring of spatial dynamics of </a:t>
            </a:r>
            <a:r>
              <a:rPr lang="en-US" sz="2400" dirty="0">
                <a:solidFill>
                  <a:schemeClr val="accent1"/>
                </a:solidFill>
              </a:rPr>
              <a:t>thrombin generation</a:t>
            </a:r>
            <a:r>
              <a:rPr lang="ru-RU" sz="2400" dirty="0">
                <a:solidFill>
                  <a:schemeClr val="tx1">
                    <a:lumMod val="65000"/>
                    <a:lumOff val="35000"/>
                  </a:schemeClr>
                </a:solidFill>
              </a:rPr>
              <a:t>.</a:t>
            </a:r>
          </a:p>
        </p:txBody>
      </p:sp>
      <p:pic>
        <p:nvPicPr>
          <p:cNvPr id="47" name="Picture 4" descr="C:\Users\s.karamzin.HEMACORE\Desktop\R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99727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s.karamzin.HEMACORE\Desktop\UV.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8828" y="2997272"/>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5"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altLang="ru-RU" sz="3200" b="1" dirty="0">
                <a:solidFill>
                  <a:schemeClr val="accent1"/>
                </a:solidFill>
              </a:rPr>
              <a:t>Т</a:t>
            </a:r>
            <a:r>
              <a:rPr lang="en-US" altLang="ru-RU" sz="3200" b="1" dirty="0">
                <a:solidFill>
                  <a:schemeClr val="accent1"/>
                </a:solidFill>
              </a:rPr>
              <a:t>D-4D</a:t>
            </a:r>
            <a:r>
              <a:rPr lang="ru-RU" altLang="ru-RU" sz="3200" b="1" dirty="0">
                <a:solidFill>
                  <a:schemeClr val="accent1"/>
                </a:solidFill>
              </a:rPr>
              <a:t> </a:t>
            </a:r>
            <a:r>
              <a:rPr lang="en-US" altLang="ru-RU" sz="3200" b="1" dirty="0">
                <a:solidFill>
                  <a:schemeClr val="tx1">
                    <a:lumMod val="65000"/>
                    <a:lumOff val="35000"/>
                  </a:schemeClr>
                </a:solidFill>
              </a:rPr>
              <a:t>vs</a:t>
            </a:r>
            <a:r>
              <a:rPr lang="ru-RU" altLang="ru-RU" sz="3200" b="1" dirty="0">
                <a:solidFill>
                  <a:schemeClr val="accent1"/>
                </a:solidFill>
              </a:rPr>
              <a:t> </a:t>
            </a:r>
            <a:r>
              <a:rPr lang="en-US" altLang="ru-RU" sz="3200" b="1" dirty="0">
                <a:solidFill>
                  <a:srgbClr val="DA2032"/>
                </a:solidFill>
              </a:rPr>
              <a:t>TD</a:t>
            </a:r>
            <a:endParaRPr lang="ru-RU" altLang="ru-RU" sz="3200" b="1" dirty="0">
              <a:solidFill>
                <a:srgbClr val="DA2032"/>
              </a:solidFill>
            </a:endParaRPr>
          </a:p>
        </p:txBody>
      </p:sp>
      <p:sp>
        <p:nvSpPr>
          <p:cNvPr id="16" name="Прямоугольник 15"/>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19</a:t>
            </a:fld>
            <a:endParaRPr lang="ru-RU" dirty="0">
              <a:solidFill>
                <a:schemeClr val="tx1">
                  <a:lumMod val="50000"/>
                  <a:lumOff val="50000"/>
                </a:schemeClr>
              </a:solidFill>
            </a:endParaRPr>
          </a:p>
        </p:txBody>
      </p:sp>
      <p:pic>
        <p:nvPicPr>
          <p:cNvPr id="18"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20156" y="2347784"/>
            <a:ext cx="2880000" cy="646331"/>
          </a:xfrm>
          <a:prstGeom prst="rect">
            <a:avLst/>
          </a:prstGeom>
        </p:spPr>
        <p:txBody>
          <a:bodyPr wrap="square">
            <a:spAutoFit/>
          </a:bodyPr>
          <a:lstStyle/>
          <a:p>
            <a:pPr algn="ctr"/>
            <a:r>
              <a:rPr lang="en-US" dirty="0">
                <a:solidFill>
                  <a:srgbClr val="E20000"/>
                </a:solidFill>
              </a:rPr>
              <a:t>Fibrin</a:t>
            </a:r>
            <a:r>
              <a:rPr lang="en-US" dirty="0">
                <a:solidFill>
                  <a:schemeClr val="tx1">
                    <a:lumMod val="65000"/>
                    <a:lumOff val="35000"/>
                  </a:schemeClr>
                </a:solidFill>
              </a:rPr>
              <a:t> clot propagation in </a:t>
            </a:r>
            <a:r>
              <a:rPr lang="ru-RU" dirty="0">
                <a:solidFill>
                  <a:schemeClr val="tx1">
                    <a:lumMod val="65000"/>
                    <a:lumOff val="35000"/>
                  </a:schemeClr>
                </a:solidFill>
              </a:rPr>
              <a:t>(</a:t>
            </a:r>
            <a:r>
              <a:rPr lang="en-US" dirty="0">
                <a:solidFill>
                  <a:schemeClr val="tx1">
                    <a:lumMod val="65000"/>
                    <a:lumOff val="35000"/>
                  </a:schemeClr>
                </a:solidFill>
              </a:rPr>
              <a:t>light scattering registration</a:t>
            </a:r>
            <a:r>
              <a:rPr lang="ru-RU" dirty="0">
                <a:solidFill>
                  <a:schemeClr val="tx1">
                    <a:lumMod val="65000"/>
                    <a:lumOff val="35000"/>
                  </a:schemeClr>
                </a:solidFill>
              </a:rPr>
              <a:t>)</a:t>
            </a:r>
            <a:endParaRPr lang="en-US" dirty="0">
              <a:solidFill>
                <a:schemeClr val="tx1">
                  <a:lumMod val="65000"/>
                  <a:lumOff val="35000"/>
                </a:schemeClr>
              </a:solidFill>
            </a:endParaRPr>
          </a:p>
        </p:txBody>
      </p:sp>
      <p:sp>
        <p:nvSpPr>
          <p:cNvPr id="14" name="Прямоугольник 13"/>
          <p:cNvSpPr/>
          <p:nvPr/>
        </p:nvSpPr>
        <p:spPr>
          <a:xfrm>
            <a:off x="5284652" y="2350941"/>
            <a:ext cx="3168352" cy="646331"/>
          </a:xfrm>
          <a:prstGeom prst="rect">
            <a:avLst/>
          </a:prstGeom>
        </p:spPr>
        <p:txBody>
          <a:bodyPr wrap="square">
            <a:spAutoFit/>
          </a:bodyPr>
          <a:lstStyle/>
          <a:p>
            <a:pPr algn="ctr"/>
            <a:r>
              <a:rPr lang="en-US" dirty="0">
                <a:solidFill>
                  <a:schemeClr val="tx2">
                    <a:lumMod val="60000"/>
                    <a:lumOff val="40000"/>
                  </a:schemeClr>
                </a:solidFill>
                <a:effectLst/>
              </a:rPr>
              <a:t>Thrombin</a:t>
            </a:r>
            <a:r>
              <a:rPr lang="en-US" dirty="0">
                <a:solidFill>
                  <a:schemeClr val="tx1">
                    <a:lumMod val="65000"/>
                    <a:lumOff val="35000"/>
                  </a:schemeClr>
                </a:solidFill>
                <a:effectLst/>
              </a:rPr>
              <a:t> generation</a:t>
            </a:r>
            <a:endParaRPr lang="ru-RU" b="1" dirty="0">
              <a:solidFill>
                <a:schemeClr val="tx2">
                  <a:lumMod val="60000"/>
                  <a:lumOff val="40000"/>
                </a:schemeClr>
              </a:solidFill>
              <a:effectLst/>
            </a:endParaRPr>
          </a:p>
          <a:p>
            <a:pPr algn="ctr"/>
            <a:r>
              <a:rPr lang="ru-RU" dirty="0">
                <a:solidFill>
                  <a:schemeClr val="tx1">
                    <a:lumMod val="65000"/>
                    <a:lumOff val="35000"/>
                  </a:schemeClr>
                </a:solidFill>
              </a:rPr>
              <a:t>(</a:t>
            </a:r>
            <a:r>
              <a:rPr lang="en-US" dirty="0">
                <a:solidFill>
                  <a:schemeClr val="tx1">
                    <a:lumMod val="65000"/>
                    <a:lumOff val="35000"/>
                  </a:schemeClr>
                </a:solidFill>
              </a:rPr>
              <a:t>fluorescent signal registration</a:t>
            </a:r>
            <a:r>
              <a:rPr lang="ru-RU" dirty="0">
                <a:solidFill>
                  <a:schemeClr val="tx1">
                    <a:lumMod val="65000"/>
                    <a:lumOff val="35000"/>
                  </a:schemeClr>
                </a:solidFill>
              </a:rPr>
              <a:t>)</a:t>
            </a:r>
            <a:endParaRPr lang="en-US" dirty="0">
              <a:solidFill>
                <a:schemeClr val="tx1">
                  <a:lumMod val="65000"/>
                  <a:lumOff val="35000"/>
                </a:schemeClr>
              </a:solidFill>
              <a:effectLst/>
            </a:endParaRPr>
          </a:p>
        </p:txBody>
      </p:sp>
    </p:spTree>
    <p:extLst>
      <p:ext uri="{BB962C8B-B14F-4D97-AF65-F5344CB8AC3E}">
        <p14:creationId xmlns:p14="http://schemas.microsoft.com/office/powerpoint/2010/main" val="3580013413"/>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азвание 1"/>
          <p:cNvSpPr>
            <a:spLocks noGrp="1"/>
          </p:cNvSpPr>
          <p:nvPr>
            <p:ph type="title"/>
          </p:nvPr>
        </p:nvSpPr>
        <p:spPr>
          <a:xfrm>
            <a:off x="0" y="0"/>
            <a:ext cx="9144000" cy="764704"/>
          </a:xfrm>
        </p:spPr>
        <p:txBody>
          <a:bodyPr>
            <a:noAutofit/>
          </a:bodyPr>
          <a:lstStyle/>
          <a:p>
            <a:r>
              <a:rPr lang="en-US" altLang="ru-RU" sz="3200" b="1" dirty="0">
                <a:solidFill>
                  <a:schemeClr val="accent1"/>
                </a:solidFill>
              </a:rPr>
              <a:t>About Thrombodynamics-4D</a:t>
            </a:r>
            <a:endParaRPr lang="ru-RU" altLang="ru-RU" sz="3200" b="1" dirty="0">
              <a:solidFill>
                <a:schemeClr val="accent1"/>
              </a:solidFill>
            </a:endParaRPr>
          </a:p>
        </p:txBody>
      </p:sp>
      <p:sp>
        <p:nvSpPr>
          <p:cNvPr id="31" name="Прямоугольник 30"/>
          <p:cNvSpPr/>
          <p:nvPr/>
        </p:nvSpPr>
        <p:spPr>
          <a:xfrm>
            <a:off x="323528" y="1245528"/>
            <a:ext cx="8568952" cy="2831544"/>
          </a:xfrm>
          <a:prstGeom prst="rect">
            <a:avLst/>
          </a:prstGeom>
        </p:spPr>
        <p:txBody>
          <a:bodyPr wrap="square">
            <a:spAutoFit/>
          </a:bodyPr>
          <a:lstStyle/>
          <a:p>
            <a:pPr>
              <a:spcAft>
                <a:spcPts val="1200"/>
              </a:spcAft>
              <a:buClr>
                <a:schemeClr val="tx1">
                  <a:lumMod val="65000"/>
                  <a:lumOff val="35000"/>
                </a:schemeClr>
              </a:buClr>
            </a:pPr>
            <a:r>
              <a:rPr lang="en-US" sz="2400" dirty="0">
                <a:solidFill>
                  <a:schemeClr val="accent1"/>
                </a:solidFill>
              </a:rPr>
              <a:t>Thrombodynamics-4D </a:t>
            </a:r>
            <a:r>
              <a:rPr lang="en-US" sz="2400" dirty="0">
                <a:solidFill>
                  <a:schemeClr val="tx1">
                    <a:lumMod val="65000"/>
                    <a:lumOff val="35000"/>
                  </a:schemeClr>
                </a:solidFill>
              </a:rPr>
              <a:t>– next generation of thrombodynamics assay</a:t>
            </a:r>
            <a:r>
              <a:rPr lang="ru-RU" sz="2400" dirty="0">
                <a:solidFill>
                  <a:schemeClr val="tx1">
                    <a:lumMod val="65000"/>
                    <a:lumOff val="35000"/>
                  </a:schemeClr>
                </a:solidFill>
              </a:rPr>
              <a:t>, </a:t>
            </a:r>
            <a:r>
              <a:rPr lang="en-US" sz="2400" dirty="0">
                <a:solidFill>
                  <a:schemeClr val="tx1">
                    <a:lumMod val="65000"/>
                    <a:lumOff val="35000"/>
                  </a:schemeClr>
                </a:solidFill>
              </a:rPr>
              <a:t>that </a:t>
            </a:r>
            <a:r>
              <a:rPr lang="en-US" sz="2400" b="1" dirty="0">
                <a:solidFill>
                  <a:schemeClr val="tx1">
                    <a:lumMod val="65000"/>
                    <a:lumOff val="35000"/>
                  </a:schemeClr>
                </a:solidFill>
              </a:rPr>
              <a:t>additionally</a:t>
            </a:r>
            <a:r>
              <a:rPr lang="en-US" sz="2400" dirty="0">
                <a:solidFill>
                  <a:schemeClr val="tx1">
                    <a:lumMod val="65000"/>
                    <a:lumOff val="35000"/>
                  </a:schemeClr>
                </a:solidFill>
              </a:rPr>
              <a:t> allows monitoring spatial dynamics of </a:t>
            </a:r>
            <a:r>
              <a:rPr lang="en-US" sz="2400" b="1" dirty="0">
                <a:solidFill>
                  <a:schemeClr val="tx1">
                    <a:lumMod val="65000"/>
                    <a:lumOff val="35000"/>
                  </a:schemeClr>
                </a:solidFill>
              </a:rPr>
              <a:t>thrombin generation</a:t>
            </a:r>
            <a:r>
              <a:rPr lang="en-US" sz="2400" dirty="0">
                <a:solidFill>
                  <a:schemeClr val="tx1">
                    <a:lumMod val="65000"/>
                    <a:lumOff val="35000"/>
                  </a:schemeClr>
                </a:solidFill>
              </a:rPr>
              <a:t> in parallel with spatial </a:t>
            </a:r>
            <a:r>
              <a:rPr lang="en-US" sz="2400" b="1" dirty="0">
                <a:solidFill>
                  <a:schemeClr val="tx1">
                    <a:lumMod val="65000"/>
                    <a:lumOff val="35000"/>
                  </a:schemeClr>
                </a:solidFill>
              </a:rPr>
              <a:t>fibrin clot growth</a:t>
            </a:r>
            <a:r>
              <a:rPr lang="en-US" sz="2400" dirty="0">
                <a:solidFill>
                  <a:schemeClr val="tx1">
                    <a:lumMod val="65000"/>
                    <a:lumOff val="35000"/>
                  </a:schemeClr>
                </a:solidFill>
              </a:rPr>
              <a:t> registration</a:t>
            </a:r>
            <a:r>
              <a:rPr lang="ru-RU" sz="2400" dirty="0">
                <a:solidFill>
                  <a:schemeClr val="tx1">
                    <a:lumMod val="65000"/>
                    <a:lumOff val="35000"/>
                  </a:schemeClr>
                </a:solidFill>
              </a:rPr>
              <a:t>. </a:t>
            </a:r>
          </a:p>
          <a:p>
            <a:pPr>
              <a:spcAft>
                <a:spcPts val="1200"/>
              </a:spcAft>
              <a:buClr>
                <a:schemeClr val="tx1">
                  <a:lumMod val="65000"/>
                  <a:lumOff val="35000"/>
                </a:schemeClr>
              </a:buClr>
            </a:pPr>
            <a:r>
              <a:rPr lang="en-US" sz="2400" dirty="0">
                <a:solidFill>
                  <a:schemeClr val="accent1"/>
                </a:solidFill>
              </a:rPr>
              <a:t>Thrombodynamics-4D</a:t>
            </a:r>
            <a:r>
              <a:rPr lang="en-US" sz="2400" dirty="0">
                <a:solidFill>
                  <a:schemeClr val="tx1">
                    <a:lumMod val="65000"/>
                    <a:lumOff val="35000"/>
                  </a:schemeClr>
                </a:solidFill>
              </a:rPr>
              <a:t> is intended for evaluation of effects of new </a:t>
            </a:r>
            <a:r>
              <a:rPr lang="en-US" sz="2400" b="1" dirty="0">
                <a:solidFill>
                  <a:schemeClr val="tx1">
                    <a:lumMod val="65000"/>
                    <a:lumOff val="35000"/>
                  </a:schemeClr>
                </a:solidFill>
              </a:rPr>
              <a:t>direct oral anticoagulants</a:t>
            </a:r>
            <a:r>
              <a:rPr lang="en-US" sz="2400" dirty="0">
                <a:solidFill>
                  <a:schemeClr val="tx1">
                    <a:lumMod val="65000"/>
                    <a:lumOff val="35000"/>
                  </a:schemeClr>
                </a:solidFill>
              </a:rPr>
              <a:t> (direct thrombin and </a:t>
            </a:r>
            <a:r>
              <a:rPr lang="en-US" sz="2400" dirty="0" err="1">
                <a:solidFill>
                  <a:schemeClr val="tx1">
                    <a:lumMod val="65000"/>
                    <a:lumOff val="35000"/>
                  </a:schemeClr>
                </a:solidFill>
              </a:rPr>
              <a:t>fXa</a:t>
            </a:r>
            <a:r>
              <a:rPr lang="en-US" sz="2400" dirty="0">
                <a:solidFill>
                  <a:schemeClr val="tx1">
                    <a:lumMod val="65000"/>
                    <a:lumOff val="35000"/>
                  </a:schemeClr>
                </a:solidFill>
              </a:rPr>
              <a:t> inhibitors) and procoagulant </a:t>
            </a:r>
            <a:r>
              <a:rPr lang="en-US" sz="2400" b="1" dirty="0">
                <a:solidFill>
                  <a:schemeClr val="tx1">
                    <a:lumMod val="65000"/>
                    <a:lumOff val="35000"/>
                  </a:schemeClr>
                </a:solidFill>
              </a:rPr>
              <a:t>platelets function</a:t>
            </a:r>
            <a:r>
              <a:rPr lang="en-US" sz="2400" dirty="0">
                <a:solidFill>
                  <a:schemeClr val="tx1">
                    <a:lumMod val="65000"/>
                    <a:lumOff val="35000"/>
                  </a:schemeClr>
                </a:solidFill>
              </a:rPr>
              <a:t> (when working on PRP)</a:t>
            </a:r>
          </a:p>
        </p:txBody>
      </p:sp>
      <p:pic>
        <p:nvPicPr>
          <p:cNvPr id="1026"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60" name="Прямоугольник 59"/>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a:t>
            </a:fld>
            <a:endParaRPr lang="ru-RU" dirty="0">
              <a:solidFill>
                <a:schemeClr val="tx1">
                  <a:lumMod val="50000"/>
                  <a:lumOff val="50000"/>
                </a:schemeClr>
              </a:solidFill>
            </a:endParaRPr>
          </a:p>
        </p:txBody>
      </p:sp>
      <p:sp>
        <p:nvSpPr>
          <p:cNvPr id="7" name="Прямоугольник 6"/>
          <p:cNvSpPr/>
          <p:nvPr/>
        </p:nvSpPr>
        <p:spPr>
          <a:xfrm>
            <a:off x="596976" y="4842445"/>
            <a:ext cx="7848872" cy="1538883"/>
          </a:xfrm>
          <a:prstGeom prst="rect">
            <a:avLst/>
          </a:prstGeom>
        </p:spPr>
        <p:txBody>
          <a:bodyPr wrap="square">
            <a:spAutoFit/>
          </a:bodyPr>
          <a:lstStyle/>
          <a:p>
            <a:pPr marL="0" lvl="1">
              <a:spcAft>
                <a:spcPts val="600"/>
              </a:spcAft>
            </a:pPr>
            <a:r>
              <a:rPr lang="en-US" altLang="en-US" sz="2800" b="1" i="1" dirty="0">
                <a:solidFill>
                  <a:schemeClr val="accent1"/>
                </a:solidFill>
              </a:rPr>
              <a:t>Thrombodynamics-4D = </a:t>
            </a:r>
            <a:endParaRPr lang="ru-RU" altLang="en-US" sz="2800" b="1" i="1" dirty="0">
              <a:solidFill>
                <a:schemeClr val="accent1"/>
              </a:solidFill>
            </a:endParaRPr>
          </a:p>
          <a:p>
            <a:pPr marL="0" lvl="1">
              <a:spcAft>
                <a:spcPts val="600"/>
              </a:spcAft>
            </a:pPr>
            <a:r>
              <a:rPr lang="ru-RU" altLang="en-US" sz="2800" b="1" i="1" dirty="0">
                <a:solidFill>
                  <a:schemeClr val="accent1"/>
                </a:solidFill>
              </a:rPr>
              <a:t>		</a:t>
            </a:r>
            <a:r>
              <a:rPr lang="en-US" altLang="en-US" sz="2800" b="1" i="1" dirty="0">
                <a:solidFill>
                  <a:schemeClr val="accent1"/>
                </a:solidFill>
              </a:rPr>
              <a:t>Thrombodynamics + </a:t>
            </a:r>
            <a:endParaRPr lang="ru-RU" altLang="en-US" sz="2800" b="1" i="1" dirty="0">
              <a:solidFill>
                <a:schemeClr val="accent1"/>
              </a:solidFill>
            </a:endParaRPr>
          </a:p>
          <a:p>
            <a:pPr marL="0" lvl="1">
              <a:spcAft>
                <a:spcPts val="600"/>
              </a:spcAft>
            </a:pPr>
            <a:r>
              <a:rPr lang="ru-RU" altLang="en-US" sz="2800" b="1" i="1" dirty="0">
                <a:solidFill>
                  <a:schemeClr val="accent1"/>
                </a:solidFill>
              </a:rPr>
              <a:t>				</a:t>
            </a:r>
            <a:r>
              <a:rPr lang="en-US" altLang="en-US" sz="2800" b="1" i="1" dirty="0">
                <a:solidFill>
                  <a:schemeClr val="accent1"/>
                </a:solidFill>
              </a:rPr>
              <a:t>Thrombin Generation Test </a:t>
            </a:r>
          </a:p>
        </p:txBody>
      </p:sp>
    </p:spTree>
    <p:extLst>
      <p:ext uri="{BB962C8B-B14F-4D97-AF65-F5344CB8AC3E}">
        <p14:creationId xmlns:p14="http://schemas.microsoft.com/office/powerpoint/2010/main" val="1616204047"/>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191919136"/>
              </p:ext>
            </p:extLst>
          </p:nvPr>
        </p:nvGraphicFramePr>
        <p:xfrm>
          <a:off x="2267744" y="3140968"/>
          <a:ext cx="4132262" cy="2901950"/>
        </p:xfrm>
        <a:graphic>
          <a:graphicData uri="http://schemas.openxmlformats.org/presentationml/2006/ole">
            <mc:AlternateContent xmlns:mc="http://schemas.openxmlformats.org/markup-compatibility/2006">
              <mc:Choice xmlns:v="urn:schemas-microsoft-com:vml" Requires="v">
                <p:oleObj spid="_x0000_s3504" name="Graph" r:id="rId4" imgW="4131720" imgH="2901600" progId="Origin50.Graph">
                  <p:embed/>
                </p:oleObj>
              </mc:Choice>
              <mc:Fallback>
                <p:oleObj name="Graph" r:id="rId4" imgW="4131720" imgH="2901600" progId="Origin50.Graph">
                  <p:embed/>
                  <p:pic>
                    <p:nvPicPr>
                      <p:cNvPr id="0" name=""/>
                      <p:cNvPicPr>
                        <a:picLocks noChangeAspect="1" noChangeArrowheads="1"/>
                      </p:cNvPicPr>
                      <p:nvPr/>
                    </p:nvPicPr>
                    <p:blipFill>
                      <a:blip r:embed="rId5"/>
                      <a:srcRect/>
                      <a:stretch>
                        <a:fillRect/>
                      </a:stretch>
                    </p:blipFill>
                    <p:spPr bwMode="auto">
                      <a:xfrm>
                        <a:off x="2267744" y="3140968"/>
                        <a:ext cx="41322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806602281"/>
              </p:ext>
            </p:extLst>
          </p:nvPr>
        </p:nvGraphicFramePr>
        <p:xfrm>
          <a:off x="2267744" y="3140968"/>
          <a:ext cx="4132263" cy="2901950"/>
        </p:xfrm>
        <a:graphic>
          <a:graphicData uri="http://schemas.openxmlformats.org/presentationml/2006/ole">
            <mc:AlternateContent xmlns:mc="http://schemas.openxmlformats.org/markup-compatibility/2006">
              <mc:Choice xmlns:v="urn:schemas-microsoft-com:vml" Requires="v">
                <p:oleObj spid="_x0000_s3505" name="Graph" r:id="rId6" imgW="4131720" imgH="2901600" progId="Origin50.Graph">
                  <p:embed/>
                </p:oleObj>
              </mc:Choice>
              <mc:Fallback>
                <p:oleObj name="Graph" r:id="rId6" imgW="4131720" imgH="2901600" progId="Origin50.Graph">
                  <p:embed/>
                  <p:pic>
                    <p:nvPicPr>
                      <p:cNvPr id="0" name=""/>
                      <p:cNvPicPr>
                        <a:picLocks noChangeAspect="1" noChangeArrowheads="1"/>
                      </p:cNvPicPr>
                      <p:nvPr/>
                    </p:nvPicPr>
                    <p:blipFill>
                      <a:blip r:embed="rId7"/>
                      <a:srcRect/>
                      <a:stretch>
                        <a:fillRect/>
                      </a:stretch>
                    </p:blipFill>
                    <p:spPr bwMode="auto">
                      <a:xfrm>
                        <a:off x="2267744" y="3140968"/>
                        <a:ext cx="4132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498104827"/>
              </p:ext>
            </p:extLst>
          </p:nvPr>
        </p:nvGraphicFramePr>
        <p:xfrm>
          <a:off x="2267744" y="3140968"/>
          <a:ext cx="4132262" cy="2901951"/>
        </p:xfrm>
        <a:graphic>
          <a:graphicData uri="http://schemas.openxmlformats.org/presentationml/2006/ole">
            <mc:AlternateContent xmlns:mc="http://schemas.openxmlformats.org/markup-compatibility/2006">
              <mc:Choice xmlns:v="urn:schemas-microsoft-com:vml" Requires="v">
                <p:oleObj spid="_x0000_s3506" name="Graph" r:id="rId8" imgW="4131720" imgH="2901600" progId="Origin50.Graph">
                  <p:embed/>
                </p:oleObj>
              </mc:Choice>
              <mc:Fallback>
                <p:oleObj name="Graph" r:id="rId8" imgW="4131720" imgH="2901600" progId="Origin50.Graph">
                  <p:embed/>
                  <p:pic>
                    <p:nvPicPr>
                      <p:cNvPr id="0" name=""/>
                      <p:cNvPicPr>
                        <a:picLocks noChangeAspect="1" noChangeArrowheads="1"/>
                      </p:cNvPicPr>
                      <p:nvPr/>
                    </p:nvPicPr>
                    <p:blipFill>
                      <a:blip r:embed="rId9"/>
                      <a:srcRect/>
                      <a:stretch>
                        <a:fillRect/>
                      </a:stretch>
                    </p:blipFill>
                    <p:spPr bwMode="auto">
                      <a:xfrm>
                        <a:off x="2267744" y="3140968"/>
                        <a:ext cx="4132262" cy="290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884285301"/>
              </p:ext>
            </p:extLst>
          </p:nvPr>
        </p:nvGraphicFramePr>
        <p:xfrm>
          <a:off x="2267744" y="3140968"/>
          <a:ext cx="4132262" cy="2901950"/>
        </p:xfrm>
        <a:graphic>
          <a:graphicData uri="http://schemas.openxmlformats.org/presentationml/2006/ole">
            <mc:AlternateContent xmlns:mc="http://schemas.openxmlformats.org/markup-compatibility/2006">
              <mc:Choice xmlns:v="urn:schemas-microsoft-com:vml" Requires="v">
                <p:oleObj spid="_x0000_s3507" name="Graph" r:id="rId10" imgW="4131720" imgH="2901600" progId="Origin50.Graph">
                  <p:embed/>
                </p:oleObj>
              </mc:Choice>
              <mc:Fallback>
                <p:oleObj name="Graph" r:id="rId10" imgW="4131720" imgH="2901600" progId="Origin50.Graph">
                  <p:embed/>
                  <p:pic>
                    <p:nvPicPr>
                      <p:cNvPr id="0" name=""/>
                      <p:cNvPicPr>
                        <a:picLocks noChangeAspect="1" noChangeArrowheads="1"/>
                      </p:cNvPicPr>
                      <p:nvPr/>
                    </p:nvPicPr>
                    <p:blipFill>
                      <a:blip r:embed="rId11"/>
                      <a:srcRect/>
                      <a:stretch>
                        <a:fillRect/>
                      </a:stretch>
                    </p:blipFill>
                    <p:spPr bwMode="auto">
                      <a:xfrm>
                        <a:off x="2267744" y="3140968"/>
                        <a:ext cx="41322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1730084122"/>
              </p:ext>
            </p:extLst>
          </p:nvPr>
        </p:nvGraphicFramePr>
        <p:xfrm>
          <a:off x="2267744" y="3140968"/>
          <a:ext cx="4132263" cy="2901950"/>
        </p:xfrm>
        <a:graphic>
          <a:graphicData uri="http://schemas.openxmlformats.org/presentationml/2006/ole">
            <mc:AlternateContent xmlns:mc="http://schemas.openxmlformats.org/markup-compatibility/2006">
              <mc:Choice xmlns:v="urn:schemas-microsoft-com:vml" Requires="v">
                <p:oleObj spid="_x0000_s3508" name="Graph" r:id="rId12" imgW="4131720" imgH="2901600" progId="Origin50.Graph">
                  <p:embed/>
                </p:oleObj>
              </mc:Choice>
              <mc:Fallback>
                <p:oleObj name="Graph" r:id="rId12" imgW="4131720" imgH="2901600" progId="Origin50.Graph">
                  <p:embed/>
                  <p:pic>
                    <p:nvPicPr>
                      <p:cNvPr id="0" name=""/>
                      <p:cNvPicPr>
                        <a:picLocks noChangeAspect="1" noChangeArrowheads="1"/>
                      </p:cNvPicPr>
                      <p:nvPr/>
                    </p:nvPicPr>
                    <p:blipFill>
                      <a:blip r:embed="rId13"/>
                      <a:srcRect/>
                      <a:stretch>
                        <a:fillRect/>
                      </a:stretch>
                    </p:blipFill>
                    <p:spPr bwMode="auto">
                      <a:xfrm>
                        <a:off x="2267744" y="3140968"/>
                        <a:ext cx="4132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4240553889"/>
              </p:ext>
            </p:extLst>
          </p:nvPr>
        </p:nvGraphicFramePr>
        <p:xfrm>
          <a:off x="2267744" y="3140968"/>
          <a:ext cx="4132262" cy="2901950"/>
        </p:xfrm>
        <a:graphic>
          <a:graphicData uri="http://schemas.openxmlformats.org/presentationml/2006/ole">
            <mc:AlternateContent xmlns:mc="http://schemas.openxmlformats.org/markup-compatibility/2006">
              <mc:Choice xmlns:v="urn:schemas-microsoft-com:vml" Requires="v">
                <p:oleObj spid="_x0000_s3509" name="Graph" r:id="rId14" imgW="4131720" imgH="2901600" progId="Origin50.Graph">
                  <p:embed/>
                </p:oleObj>
              </mc:Choice>
              <mc:Fallback>
                <p:oleObj name="Graph" r:id="rId14" imgW="4131720" imgH="2901600" progId="Origin50.Graph">
                  <p:embed/>
                  <p:pic>
                    <p:nvPicPr>
                      <p:cNvPr id="0" name=""/>
                      <p:cNvPicPr>
                        <a:picLocks noChangeAspect="1" noChangeArrowheads="1"/>
                      </p:cNvPicPr>
                      <p:nvPr/>
                    </p:nvPicPr>
                    <p:blipFill>
                      <a:blip r:embed="rId15"/>
                      <a:srcRect/>
                      <a:stretch>
                        <a:fillRect/>
                      </a:stretch>
                    </p:blipFill>
                    <p:spPr bwMode="auto">
                      <a:xfrm>
                        <a:off x="2267744" y="3140968"/>
                        <a:ext cx="41322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3727058764"/>
              </p:ext>
            </p:extLst>
          </p:nvPr>
        </p:nvGraphicFramePr>
        <p:xfrm>
          <a:off x="2267744" y="3140968"/>
          <a:ext cx="4132262" cy="2901951"/>
        </p:xfrm>
        <a:graphic>
          <a:graphicData uri="http://schemas.openxmlformats.org/presentationml/2006/ole">
            <mc:AlternateContent xmlns:mc="http://schemas.openxmlformats.org/markup-compatibility/2006">
              <mc:Choice xmlns:v="urn:schemas-microsoft-com:vml" Requires="v">
                <p:oleObj spid="_x0000_s3510" name="Graph" r:id="rId16" imgW="4131720" imgH="2901600" progId="Origin50.Graph">
                  <p:embed/>
                </p:oleObj>
              </mc:Choice>
              <mc:Fallback>
                <p:oleObj name="Graph" r:id="rId16" imgW="4131720" imgH="2901600" progId="Origin50.Graph">
                  <p:embed/>
                  <p:pic>
                    <p:nvPicPr>
                      <p:cNvPr id="0" name=""/>
                      <p:cNvPicPr>
                        <a:picLocks noChangeAspect="1" noChangeArrowheads="1"/>
                      </p:cNvPicPr>
                      <p:nvPr/>
                    </p:nvPicPr>
                    <p:blipFill>
                      <a:blip r:embed="rId17"/>
                      <a:srcRect/>
                      <a:stretch>
                        <a:fillRect/>
                      </a:stretch>
                    </p:blipFill>
                    <p:spPr bwMode="auto">
                      <a:xfrm>
                        <a:off x="2267744" y="3140968"/>
                        <a:ext cx="4132262" cy="2901951"/>
                      </a:xfrm>
                      <a:prstGeom prst="rect">
                        <a:avLst/>
                      </a:prstGeom>
                      <a:noFill/>
                      <a:ln>
                        <a:noFill/>
                      </a:ln>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1007119144"/>
              </p:ext>
            </p:extLst>
          </p:nvPr>
        </p:nvGraphicFramePr>
        <p:xfrm>
          <a:off x="2267744" y="3140968"/>
          <a:ext cx="4132263" cy="2901950"/>
        </p:xfrm>
        <a:graphic>
          <a:graphicData uri="http://schemas.openxmlformats.org/presentationml/2006/ole">
            <mc:AlternateContent xmlns:mc="http://schemas.openxmlformats.org/markup-compatibility/2006">
              <mc:Choice xmlns:v="urn:schemas-microsoft-com:vml" Requires="v">
                <p:oleObj spid="_x0000_s3511" name="Graph" r:id="rId18" imgW="4131720" imgH="2901600" progId="Origin50.Graph">
                  <p:embed/>
                </p:oleObj>
              </mc:Choice>
              <mc:Fallback>
                <p:oleObj name="Graph" r:id="rId18" imgW="4131720" imgH="2901600" progId="Origin50.Graph">
                  <p:embed/>
                  <p:pic>
                    <p:nvPicPr>
                      <p:cNvPr id="0" name=""/>
                      <p:cNvPicPr>
                        <a:picLocks noChangeAspect="1" noChangeArrowheads="1"/>
                      </p:cNvPicPr>
                      <p:nvPr/>
                    </p:nvPicPr>
                    <p:blipFill>
                      <a:blip r:embed="rId19"/>
                      <a:srcRect/>
                      <a:stretch>
                        <a:fillRect/>
                      </a:stretch>
                    </p:blipFill>
                    <p:spPr bwMode="auto">
                      <a:xfrm>
                        <a:off x="2267744" y="3140968"/>
                        <a:ext cx="4132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542275446"/>
              </p:ext>
            </p:extLst>
          </p:nvPr>
        </p:nvGraphicFramePr>
        <p:xfrm>
          <a:off x="2267744" y="3140968"/>
          <a:ext cx="4132263" cy="2901950"/>
        </p:xfrm>
        <a:graphic>
          <a:graphicData uri="http://schemas.openxmlformats.org/presentationml/2006/ole">
            <mc:AlternateContent xmlns:mc="http://schemas.openxmlformats.org/markup-compatibility/2006">
              <mc:Choice xmlns:v="urn:schemas-microsoft-com:vml" Requires="v">
                <p:oleObj spid="_x0000_s3512" name="Graph" r:id="rId20" imgW="4131720" imgH="2901600" progId="Origin50.Graph">
                  <p:embed/>
                </p:oleObj>
              </mc:Choice>
              <mc:Fallback>
                <p:oleObj name="Graph" r:id="rId20" imgW="4131720" imgH="2901600" progId="Origin50.Graph">
                  <p:embed/>
                  <p:pic>
                    <p:nvPicPr>
                      <p:cNvPr id="0" name=""/>
                      <p:cNvPicPr>
                        <a:picLocks noChangeAspect="1" noChangeArrowheads="1"/>
                      </p:cNvPicPr>
                      <p:nvPr/>
                    </p:nvPicPr>
                    <p:blipFill>
                      <a:blip r:embed="rId21"/>
                      <a:srcRect/>
                      <a:stretch>
                        <a:fillRect/>
                      </a:stretch>
                    </p:blipFill>
                    <p:spPr bwMode="auto">
                      <a:xfrm>
                        <a:off x="2267744" y="3140968"/>
                        <a:ext cx="4132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766071171"/>
              </p:ext>
            </p:extLst>
          </p:nvPr>
        </p:nvGraphicFramePr>
        <p:xfrm>
          <a:off x="2267744" y="3140968"/>
          <a:ext cx="4132263" cy="2901950"/>
        </p:xfrm>
        <a:graphic>
          <a:graphicData uri="http://schemas.openxmlformats.org/presentationml/2006/ole">
            <mc:AlternateContent xmlns:mc="http://schemas.openxmlformats.org/markup-compatibility/2006">
              <mc:Choice xmlns:v="urn:schemas-microsoft-com:vml" Requires="v">
                <p:oleObj spid="_x0000_s3513" name="Graph" r:id="rId22" imgW="4131720" imgH="2901600" progId="Origin50.Graph">
                  <p:embed/>
                </p:oleObj>
              </mc:Choice>
              <mc:Fallback>
                <p:oleObj name="Graph" r:id="rId22" imgW="4131720" imgH="2901600" progId="Origin50.Graph">
                  <p:embed/>
                  <p:pic>
                    <p:nvPicPr>
                      <p:cNvPr id="0" name=""/>
                      <p:cNvPicPr>
                        <a:picLocks noChangeAspect="1" noChangeArrowheads="1"/>
                      </p:cNvPicPr>
                      <p:nvPr/>
                    </p:nvPicPr>
                    <p:blipFill>
                      <a:blip r:embed="rId23"/>
                      <a:srcRect/>
                      <a:stretch>
                        <a:fillRect/>
                      </a:stretch>
                    </p:blipFill>
                    <p:spPr bwMode="auto">
                      <a:xfrm>
                        <a:off x="2267744" y="3140968"/>
                        <a:ext cx="4132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34" name="Picture 3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6200000">
            <a:off x="3686351" y="153635"/>
            <a:ext cx="1980000" cy="383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5" name="Picture 3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6" name="Picture 4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7" name="Picture 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8" name="Picture 5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9" name="Picture 5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0" name="Picture 5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1" name="Picture 5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2" name="Picture 5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3" name="Picture 5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6200000">
            <a:off x="3686351" y="153635"/>
            <a:ext cx="1980000" cy="383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01736" y="6309320"/>
            <a:ext cx="2187202" cy="276999"/>
          </a:xfrm>
          <a:prstGeom prst="rect">
            <a:avLst/>
          </a:prstGeom>
          <a:noFill/>
        </p:spPr>
        <p:txBody>
          <a:bodyPr wrap="none" rtlCol="0">
            <a:spAutoFit/>
          </a:bodyPr>
          <a:lstStyle/>
          <a:p>
            <a:r>
              <a:rPr lang="en-US" sz="1200" dirty="0">
                <a:solidFill>
                  <a:schemeClr val="tx1">
                    <a:lumMod val="50000"/>
                    <a:lumOff val="50000"/>
                  </a:schemeClr>
                </a:solidFill>
              </a:rPr>
              <a:t>Dashkevich et al, </a:t>
            </a:r>
            <a:r>
              <a:rPr lang="en-US" sz="1200" dirty="0" err="1">
                <a:solidFill>
                  <a:schemeClr val="tx1">
                    <a:lumMod val="50000"/>
                    <a:lumOff val="50000"/>
                  </a:schemeClr>
                </a:solidFill>
              </a:rPr>
              <a:t>Biophys</a:t>
            </a:r>
            <a:r>
              <a:rPr lang="en-US" sz="1200" dirty="0">
                <a:solidFill>
                  <a:schemeClr val="tx1">
                    <a:lumMod val="50000"/>
                    <a:lumOff val="50000"/>
                  </a:schemeClr>
                </a:solidFill>
              </a:rPr>
              <a:t> </a:t>
            </a:r>
            <a:r>
              <a:rPr lang="en-US" sz="1200">
                <a:solidFill>
                  <a:schemeClr val="tx1">
                    <a:lumMod val="50000"/>
                    <a:lumOff val="50000"/>
                  </a:schemeClr>
                </a:solidFill>
              </a:rPr>
              <a:t>J 2012</a:t>
            </a:r>
            <a:endParaRPr lang="ru-RU" sz="1200" dirty="0">
              <a:solidFill>
                <a:schemeClr val="tx1">
                  <a:lumMod val="50000"/>
                  <a:lumOff val="50000"/>
                </a:schemeClr>
              </a:solidFill>
            </a:endParaRPr>
          </a:p>
        </p:txBody>
      </p:sp>
      <p:sp>
        <p:nvSpPr>
          <p:cNvPr id="14" name="TextBox 13"/>
          <p:cNvSpPr txBox="1"/>
          <p:nvPr/>
        </p:nvSpPr>
        <p:spPr>
          <a:xfrm rot="16200000">
            <a:off x="1723418" y="4331614"/>
            <a:ext cx="1405256" cy="338554"/>
          </a:xfrm>
          <a:prstGeom prst="rect">
            <a:avLst/>
          </a:prstGeom>
          <a:solidFill>
            <a:schemeClr val="bg1"/>
          </a:solidFill>
        </p:spPr>
        <p:txBody>
          <a:bodyPr wrap="none" rtlCol="0">
            <a:spAutoFit/>
          </a:bodyPr>
          <a:lstStyle/>
          <a:p>
            <a:r>
              <a:rPr lang="en-US" sz="1600" b="1" dirty="0"/>
              <a:t>Thrombin, nM</a:t>
            </a:r>
            <a:endParaRPr lang="ru-RU" sz="1600" b="1" dirty="0"/>
          </a:p>
        </p:txBody>
      </p:sp>
      <p:sp>
        <p:nvSpPr>
          <p:cNvPr id="2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Thrombin propagation during clot growth</a:t>
            </a:r>
            <a:endParaRPr lang="ru-RU" altLang="ru-RU" sz="3200" b="1" dirty="0">
              <a:solidFill>
                <a:srgbClr val="DA2032"/>
              </a:solidFill>
            </a:endParaRPr>
          </a:p>
        </p:txBody>
      </p:sp>
      <p:sp>
        <p:nvSpPr>
          <p:cNvPr id="30" name="Прямоугольник 29"/>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20</a:t>
            </a:fld>
            <a:endParaRPr lang="ru-RU" dirty="0">
              <a:solidFill>
                <a:schemeClr val="tx1">
                  <a:lumMod val="50000"/>
                  <a:lumOff val="50000"/>
                </a:schemeClr>
              </a:solidFill>
            </a:endParaRPr>
          </a:p>
        </p:txBody>
      </p:sp>
      <p:pic>
        <p:nvPicPr>
          <p:cNvPr id="32" name="Picture 2" descr="M:\WORK\-=687=-\Инфа\Рисунки\Разное\Labs logo.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91880" y="5805264"/>
            <a:ext cx="1728192" cy="369332"/>
          </a:xfrm>
          <a:prstGeom prst="rect">
            <a:avLst/>
          </a:prstGeom>
          <a:solidFill>
            <a:schemeClr val="bg1"/>
          </a:solidFill>
        </p:spPr>
        <p:txBody>
          <a:bodyPr wrap="square" rtlCol="0">
            <a:spAutoFit/>
          </a:bodyPr>
          <a:lstStyle/>
          <a:p>
            <a:pPr algn="ctr"/>
            <a:r>
              <a:rPr lang="en-US" dirty="0"/>
              <a:t>Distance, mm</a:t>
            </a:r>
            <a:endParaRPr lang="ru-RU" dirty="0"/>
          </a:p>
        </p:txBody>
      </p:sp>
      <p:sp>
        <p:nvSpPr>
          <p:cNvPr id="34" name="TextBox 33"/>
          <p:cNvSpPr txBox="1"/>
          <p:nvPr/>
        </p:nvSpPr>
        <p:spPr>
          <a:xfrm>
            <a:off x="5158829" y="3522440"/>
            <a:ext cx="720080" cy="369332"/>
          </a:xfrm>
          <a:prstGeom prst="rect">
            <a:avLst/>
          </a:prstGeom>
          <a:solidFill>
            <a:schemeClr val="bg1"/>
          </a:solidFill>
        </p:spPr>
        <p:txBody>
          <a:bodyPr wrap="square" lIns="0" rtlCol="0">
            <a:spAutoFit/>
          </a:bodyPr>
          <a:lstStyle/>
          <a:p>
            <a:r>
              <a:rPr lang="en-US" dirty="0"/>
              <a:t>min</a:t>
            </a:r>
            <a:endParaRPr lang="ru-RU" dirty="0"/>
          </a:p>
        </p:txBody>
      </p:sp>
      <p:sp>
        <p:nvSpPr>
          <p:cNvPr id="35" name="TextBox 34"/>
          <p:cNvSpPr txBox="1"/>
          <p:nvPr/>
        </p:nvSpPr>
        <p:spPr>
          <a:xfrm>
            <a:off x="6732240" y="1774557"/>
            <a:ext cx="1728192" cy="646331"/>
          </a:xfrm>
          <a:prstGeom prst="rect">
            <a:avLst/>
          </a:prstGeom>
          <a:solidFill>
            <a:schemeClr val="bg1"/>
          </a:solidFill>
        </p:spPr>
        <p:txBody>
          <a:bodyPr wrap="square" rtlCol="0">
            <a:spAutoFit/>
          </a:bodyPr>
          <a:lstStyle/>
          <a:p>
            <a:pPr algn="ctr"/>
            <a:r>
              <a:rPr lang="en-US" dirty="0"/>
              <a:t>Fibrin clot growth</a:t>
            </a:r>
            <a:endParaRPr lang="ru-RU" dirty="0"/>
          </a:p>
        </p:txBody>
      </p:sp>
    </p:spTree>
    <p:extLst>
      <p:ext uri="{BB962C8B-B14F-4D97-AF65-F5344CB8AC3E}">
        <p14:creationId xmlns:p14="http://schemas.microsoft.com/office/powerpoint/2010/main" val="4016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13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1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14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14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14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1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151"/>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15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1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153"/>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24791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TD-4D main parameters</a:t>
            </a:r>
            <a:endParaRPr lang="ru-RU" altLang="ru-RU" sz="3200" b="1" dirty="0">
              <a:solidFill>
                <a:schemeClr val="accent1"/>
              </a:solidFill>
            </a:endParaRPr>
          </a:p>
        </p:txBody>
      </p:sp>
      <p:sp>
        <p:nvSpPr>
          <p:cNvPr id="21" name="Прямоугольник 20"/>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21</a:t>
            </a:fld>
            <a:endParaRPr lang="ru-RU" dirty="0">
              <a:solidFill>
                <a:schemeClr val="tx1">
                  <a:lumMod val="50000"/>
                  <a:lumOff val="50000"/>
                </a:schemeClr>
              </a:solidFill>
            </a:endParaRPr>
          </a:p>
        </p:txBody>
      </p:sp>
      <p:pic>
        <p:nvPicPr>
          <p:cNvPr id="23"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57" name="Прямоугольник 56"/>
          <p:cNvSpPr/>
          <p:nvPr/>
        </p:nvSpPr>
        <p:spPr>
          <a:xfrm>
            <a:off x="3379794" y="1943254"/>
            <a:ext cx="2560358" cy="261610"/>
          </a:xfrm>
          <a:prstGeom prst="rect">
            <a:avLst/>
          </a:prstGeom>
        </p:spPr>
        <p:txBody>
          <a:bodyPr wrap="square">
            <a:spAutoFit/>
          </a:bodyPr>
          <a:lstStyle/>
          <a:p>
            <a:pPr algn="ctr"/>
            <a:r>
              <a:rPr lang="en-US" sz="1100" dirty="0"/>
              <a:t>Fluorescence images</a:t>
            </a:r>
            <a:endParaRPr lang="ru-RU" sz="1100" dirty="0"/>
          </a:p>
        </p:txBody>
      </p:sp>
      <p:grpSp>
        <p:nvGrpSpPr>
          <p:cNvPr id="6" name="Группа 5"/>
          <p:cNvGrpSpPr/>
          <p:nvPr/>
        </p:nvGrpSpPr>
        <p:grpSpPr>
          <a:xfrm>
            <a:off x="3363829" y="954480"/>
            <a:ext cx="2592288" cy="1017751"/>
            <a:chOff x="3347864" y="908720"/>
            <a:chExt cx="2592288" cy="1017751"/>
          </a:xfrm>
        </p:grpSpPr>
        <p:pic>
          <p:nvPicPr>
            <p:cNvPr id="45" name="Picture 1"/>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b="31427"/>
            <a:stretch/>
          </p:blipFill>
          <p:spPr bwMode="auto">
            <a:xfrm>
              <a:off x="3362813" y="980728"/>
              <a:ext cx="846868" cy="9457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p:cNvPicPr>
              <a:picLocks noChangeAspect="1" noChangeArrowheads="1"/>
            </p:cNvPicPr>
            <p:nvPr/>
          </p:nvPicPr>
          <p:blipFill rotWithShape="1">
            <a:blip r:embed="rId5">
              <a:lum contrast="20000"/>
              <a:extLst>
                <a:ext uri="{28A0092B-C50C-407E-A947-70E740481C1C}">
                  <a14:useLocalDpi xmlns:a14="http://schemas.microsoft.com/office/drawing/2010/main" val="0"/>
                </a:ext>
              </a:extLst>
            </a:blip>
            <a:srcRect b="31427"/>
            <a:stretch/>
          </p:blipFill>
          <p:spPr bwMode="auto">
            <a:xfrm>
              <a:off x="4229188" y="980728"/>
              <a:ext cx="834770" cy="9457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
            <p:cNvPicPr>
              <a:picLocks noChangeAspect="1" noChangeArrowheads="1"/>
            </p:cNvPicPr>
            <p:nvPr/>
          </p:nvPicPr>
          <p:blipFill rotWithShape="1">
            <a:blip r:embed="rId6">
              <a:lum contrast="20000"/>
              <a:extLst>
                <a:ext uri="{28A0092B-C50C-407E-A947-70E740481C1C}">
                  <a14:useLocalDpi xmlns:a14="http://schemas.microsoft.com/office/drawing/2010/main" val="0"/>
                </a:ext>
              </a:extLst>
            </a:blip>
            <a:srcRect b="31427"/>
            <a:stretch/>
          </p:blipFill>
          <p:spPr bwMode="auto">
            <a:xfrm>
              <a:off x="5093284" y="980728"/>
              <a:ext cx="846868" cy="945743"/>
            </a:xfrm>
            <a:prstGeom prst="rect">
              <a:avLst/>
            </a:prstGeom>
            <a:noFill/>
            <a:extLst>
              <a:ext uri="{909E8E84-426E-40DD-AFC4-6F175D3DCCD1}">
                <a14:hiddenFill xmlns:a14="http://schemas.microsoft.com/office/drawing/2010/main">
                  <a:solidFill>
                    <a:srgbClr val="FFFFFF"/>
                  </a:solidFill>
                </a14:hiddenFill>
              </a:ext>
            </a:extLst>
          </p:spPr>
        </p:pic>
        <p:sp>
          <p:nvSpPr>
            <p:cNvPr id="40" name="Прямоугольник 39"/>
            <p:cNvSpPr/>
            <p:nvPr/>
          </p:nvSpPr>
          <p:spPr>
            <a:xfrm>
              <a:off x="3347864" y="908720"/>
              <a:ext cx="2560358" cy="261610"/>
            </a:xfrm>
            <a:prstGeom prst="rect">
              <a:avLst/>
            </a:prstGeom>
            <a:solidFill>
              <a:schemeClr val="bg1"/>
            </a:solidFill>
          </p:spPr>
          <p:txBody>
            <a:bodyPr wrap="square">
              <a:spAutoFit/>
            </a:bodyPr>
            <a:lstStyle/>
            <a:p>
              <a:pPr algn="ctr"/>
              <a:r>
                <a:rPr lang="en-US" sz="1100" dirty="0"/>
                <a:t>10 min	45 min	90 min</a:t>
              </a:r>
              <a:endParaRPr lang="ru-RU" sz="1100" dirty="0"/>
            </a:p>
          </p:txBody>
        </p:sp>
      </p:grpSp>
      <p:grpSp>
        <p:nvGrpSpPr>
          <p:cNvPr id="12" name="Group 11"/>
          <p:cNvGrpSpPr/>
          <p:nvPr/>
        </p:nvGrpSpPr>
        <p:grpSpPr>
          <a:xfrm>
            <a:off x="4931428" y="1303208"/>
            <a:ext cx="4154975" cy="5027032"/>
            <a:chOff x="4931428" y="1263124"/>
            <a:chExt cx="4154975" cy="5027032"/>
          </a:xfrm>
        </p:grpSpPr>
        <p:grpSp>
          <p:nvGrpSpPr>
            <p:cNvPr id="7" name="Группа 6"/>
            <p:cNvGrpSpPr/>
            <p:nvPr/>
          </p:nvGrpSpPr>
          <p:grpSpPr>
            <a:xfrm>
              <a:off x="4931428" y="1383379"/>
              <a:ext cx="4154975" cy="4906777"/>
              <a:chOff x="4931428" y="1383379"/>
              <a:chExt cx="4154975" cy="4906777"/>
            </a:xfrm>
          </p:grpSpPr>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056098" y="2665662"/>
                <a:ext cx="3741752" cy="262779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931428" y="5397604"/>
                <a:ext cx="4033060" cy="892552"/>
              </a:xfrm>
              <a:prstGeom prst="rect">
                <a:avLst/>
              </a:prstGeom>
            </p:spPr>
            <p:txBody>
              <a:bodyPr wrap="square">
                <a:spAutoFit/>
              </a:bodyPr>
              <a:lstStyle/>
              <a:p>
                <a:pPr>
                  <a:spcAft>
                    <a:spcPts val="600"/>
                  </a:spcAft>
                </a:pPr>
                <a:r>
                  <a:rPr lang="en-US" sz="1400" b="1" dirty="0">
                    <a:solidFill>
                      <a:schemeClr val="tx1">
                        <a:lumMod val="75000"/>
                        <a:lumOff val="25000"/>
                      </a:schemeClr>
                    </a:solidFill>
                  </a:rPr>
                  <a:t>Main parameters of activator thrombin generation</a:t>
                </a:r>
                <a:r>
                  <a:rPr lang="ru-RU" sz="1400" b="1" dirty="0">
                    <a:solidFill>
                      <a:schemeClr val="tx1">
                        <a:lumMod val="75000"/>
                        <a:lumOff val="25000"/>
                      </a:schemeClr>
                    </a:solidFill>
                  </a:rPr>
                  <a:t>:</a:t>
                </a:r>
              </a:p>
              <a:p>
                <a:pPr marL="285750" indent="-285750">
                  <a:spcAft>
                    <a:spcPts val="600"/>
                  </a:spcAft>
                  <a:buFont typeface="Arial" panose="020B0604020202020204" pitchFamily="34" charset="0"/>
                  <a:buChar char="•"/>
                </a:pPr>
                <a:r>
                  <a:rPr lang="en-US" sz="1400" dirty="0"/>
                  <a:t>Maximum thrombin concentration </a:t>
                </a:r>
                <a:r>
                  <a:rPr lang="ru-RU" sz="1400" dirty="0"/>
                  <a:t>(</a:t>
                </a:r>
                <a:r>
                  <a:rPr lang="en-US" sz="1400" dirty="0"/>
                  <a:t>Cmax_ATG</a:t>
                </a:r>
                <a:r>
                  <a:rPr lang="ru-RU" sz="1400" dirty="0"/>
                  <a:t>) </a:t>
                </a:r>
              </a:p>
              <a:p>
                <a:pPr marL="285750" indent="-285750">
                  <a:spcAft>
                    <a:spcPts val="600"/>
                  </a:spcAft>
                  <a:buFont typeface="Arial" panose="020B0604020202020204" pitchFamily="34" charset="0"/>
                  <a:buChar char="•"/>
                </a:pPr>
                <a:r>
                  <a:rPr lang="en-US" sz="1400" dirty="0"/>
                  <a:t>Time to peak</a:t>
                </a:r>
                <a:r>
                  <a:rPr lang="ru-RU" sz="1400" dirty="0"/>
                  <a:t> (</a:t>
                </a:r>
                <a:r>
                  <a:rPr lang="en-US" sz="1400" dirty="0"/>
                  <a:t>Tmax_ATG</a:t>
                </a:r>
                <a:r>
                  <a:rPr lang="ru-RU" sz="1400" dirty="0"/>
                  <a:t>)</a:t>
                </a:r>
              </a:p>
            </p:txBody>
          </p:sp>
          <p:sp>
            <p:nvSpPr>
              <p:cNvPr id="18" name="TextBox 17"/>
              <p:cNvSpPr txBox="1"/>
              <p:nvPr/>
            </p:nvSpPr>
            <p:spPr>
              <a:xfrm>
                <a:off x="5076056" y="2329716"/>
                <a:ext cx="4010347" cy="584775"/>
              </a:xfrm>
              <a:prstGeom prst="rect">
                <a:avLst/>
              </a:prstGeom>
              <a:noFill/>
            </p:spPr>
            <p:txBody>
              <a:bodyPr wrap="square" rtlCol="0">
                <a:spAutoFit/>
              </a:bodyPr>
              <a:lstStyle/>
              <a:p>
                <a:pPr algn="ctr"/>
                <a:r>
                  <a:rPr lang="en-US" sz="1400" dirty="0">
                    <a:solidFill>
                      <a:schemeClr val="accent1"/>
                    </a:solidFill>
                  </a:rPr>
                  <a:t>Thrombin generation on activating surface </a:t>
                </a:r>
                <a:br>
                  <a:rPr lang="en-US" sz="1400" dirty="0">
                    <a:solidFill>
                      <a:schemeClr val="accent1"/>
                    </a:solidFill>
                  </a:rPr>
                </a:br>
                <a:r>
                  <a:rPr lang="ru-RU" b="1" dirty="0">
                    <a:solidFill>
                      <a:schemeClr val="accent1"/>
                    </a:solidFill>
                  </a:rPr>
                  <a:t>(</a:t>
                </a:r>
                <a:r>
                  <a:rPr lang="en-US" b="1" dirty="0">
                    <a:solidFill>
                      <a:schemeClr val="accent1"/>
                    </a:solidFill>
                  </a:rPr>
                  <a:t>TGT analogue</a:t>
                </a:r>
                <a:r>
                  <a:rPr lang="ru-RU" b="1" dirty="0">
                    <a:solidFill>
                      <a:schemeClr val="accent1"/>
                    </a:solidFill>
                  </a:rPr>
                  <a:t>)</a:t>
                </a:r>
              </a:p>
            </p:txBody>
          </p:sp>
          <p:cxnSp>
            <p:nvCxnSpPr>
              <p:cNvPr id="28" name="Прямая со стрелкой 27"/>
              <p:cNvCxnSpPr/>
              <p:nvPr/>
            </p:nvCxnSpPr>
            <p:spPr>
              <a:xfrm flipH="1">
                <a:off x="5972888" y="3130726"/>
                <a:ext cx="611975"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16216" y="2976837"/>
                <a:ext cx="975139" cy="307777"/>
              </a:xfrm>
              <a:prstGeom prst="rect">
                <a:avLst/>
              </a:prstGeom>
              <a:noFill/>
            </p:spPr>
            <p:txBody>
              <a:bodyPr wrap="none" rtlCol="0">
                <a:spAutoFit/>
              </a:bodyPr>
              <a:lstStyle/>
              <a:p>
                <a:r>
                  <a:rPr lang="en-US" sz="1400" b="1" dirty="0">
                    <a:solidFill>
                      <a:schemeClr val="tx1">
                        <a:lumMod val="75000"/>
                        <a:lumOff val="25000"/>
                      </a:schemeClr>
                    </a:solidFill>
                  </a:rPr>
                  <a:t>Cmax_ATG</a:t>
                </a:r>
                <a:endParaRPr lang="ru-RU" sz="1400" b="1" dirty="0">
                  <a:solidFill>
                    <a:schemeClr val="tx1">
                      <a:lumMod val="75000"/>
                      <a:lumOff val="25000"/>
                    </a:schemeClr>
                  </a:solidFill>
                </a:endParaRPr>
              </a:p>
            </p:txBody>
          </p:sp>
          <p:cxnSp>
            <p:nvCxnSpPr>
              <p:cNvPr id="1028" name="Прямая со стрелкой 1027"/>
              <p:cNvCxnSpPr/>
              <p:nvPr/>
            </p:nvCxnSpPr>
            <p:spPr>
              <a:xfrm>
                <a:off x="5957240" y="3107606"/>
                <a:ext cx="31296" cy="163535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p:cNvSpPr txBox="1"/>
              <p:nvPr/>
            </p:nvSpPr>
            <p:spPr>
              <a:xfrm>
                <a:off x="5940152" y="4546805"/>
                <a:ext cx="959493" cy="307777"/>
              </a:xfrm>
              <a:prstGeom prst="rect">
                <a:avLst/>
              </a:prstGeom>
              <a:noFill/>
            </p:spPr>
            <p:txBody>
              <a:bodyPr wrap="none" rtlCol="0">
                <a:spAutoFit/>
              </a:bodyPr>
              <a:lstStyle/>
              <a:p>
                <a:r>
                  <a:rPr lang="en-US" sz="1400" b="1" dirty="0">
                    <a:solidFill>
                      <a:schemeClr val="tx1">
                        <a:lumMod val="75000"/>
                        <a:lumOff val="25000"/>
                      </a:schemeClr>
                    </a:solidFill>
                  </a:rPr>
                  <a:t>Tmax_ATG</a:t>
                </a:r>
                <a:endParaRPr lang="ru-RU" sz="1400" b="1" dirty="0">
                  <a:solidFill>
                    <a:schemeClr val="tx1">
                      <a:lumMod val="75000"/>
                      <a:lumOff val="25000"/>
                    </a:schemeClr>
                  </a:solidFill>
                </a:endParaRPr>
              </a:p>
            </p:txBody>
          </p:sp>
          <p:sp>
            <p:nvSpPr>
              <p:cNvPr id="35" name="Стрелка углом 34"/>
              <p:cNvSpPr/>
              <p:nvPr/>
            </p:nvSpPr>
            <p:spPr>
              <a:xfrm rot="5400000">
                <a:off x="6530754" y="1440849"/>
                <a:ext cx="831123" cy="716183"/>
              </a:xfrm>
              <a:prstGeom prst="bentArrow">
                <a:avLst>
                  <a:gd name="adj1" fmla="val 15807"/>
                  <a:gd name="adj2" fmla="val 25000"/>
                  <a:gd name="adj3" fmla="val 41343"/>
                  <a:gd name="adj4" fmla="val 4681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schemeClr val="tx1"/>
                  </a:solidFill>
                </a:endParaRPr>
              </a:p>
            </p:txBody>
          </p:sp>
        </p:grpSp>
        <p:sp>
          <p:nvSpPr>
            <p:cNvPr id="8" name="Прямоугольник 7"/>
            <p:cNvSpPr/>
            <p:nvPr/>
          </p:nvSpPr>
          <p:spPr>
            <a:xfrm>
              <a:off x="5480714" y="1263124"/>
              <a:ext cx="72008" cy="80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p:cNvCxnSpPr>
              <a:stCxn id="8" idx="2"/>
            </p:cNvCxnSpPr>
            <p:nvPr/>
          </p:nvCxnSpPr>
          <p:spPr>
            <a:xfrm>
              <a:off x="5516718" y="1343293"/>
              <a:ext cx="0" cy="1346577"/>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4575239" y="3876644"/>
              <a:ext cx="1529202" cy="307777"/>
            </a:xfrm>
            <a:prstGeom prst="rect">
              <a:avLst/>
            </a:prstGeom>
            <a:noFill/>
          </p:spPr>
          <p:txBody>
            <a:bodyPr wrap="square" rtlCol="0">
              <a:spAutoFit/>
            </a:bodyPr>
            <a:lstStyle/>
            <a:p>
              <a:pPr algn="ctr"/>
              <a:r>
                <a:rPr lang="fr-FR" sz="1400" b="1" dirty="0" err="1"/>
                <a:t>Thrombin</a:t>
              </a:r>
              <a:r>
                <a:rPr lang="fr-FR" sz="1400" b="1" dirty="0"/>
                <a:t>, AU/L</a:t>
              </a:r>
            </a:p>
          </p:txBody>
        </p:sp>
      </p:grpSp>
      <p:grpSp>
        <p:nvGrpSpPr>
          <p:cNvPr id="11" name="Group 10"/>
          <p:cNvGrpSpPr/>
          <p:nvPr/>
        </p:nvGrpSpPr>
        <p:grpSpPr>
          <a:xfrm>
            <a:off x="392427" y="997221"/>
            <a:ext cx="4105068" cy="5292935"/>
            <a:chOff x="392427" y="997221"/>
            <a:chExt cx="4105068" cy="5292935"/>
          </a:xfrm>
        </p:grpSpPr>
        <p:cxnSp>
          <p:nvCxnSpPr>
            <p:cNvPr id="47" name="Прямая со стрелкой 46"/>
            <p:cNvCxnSpPr/>
            <p:nvPr/>
          </p:nvCxnSpPr>
          <p:spPr>
            <a:xfrm>
              <a:off x="3246548" y="1179255"/>
              <a:ext cx="0" cy="747216"/>
            </a:xfrm>
            <a:prstGeom prst="straightConnector1">
              <a:avLst/>
            </a:prstGeom>
            <a:ln w="127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rot="16200000">
              <a:off x="2435223" y="1333799"/>
              <a:ext cx="1073265" cy="400110"/>
            </a:xfrm>
            <a:prstGeom prst="rect">
              <a:avLst/>
            </a:prstGeom>
          </p:spPr>
          <p:txBody>
            <a:bodyPr wrap="square">
              <a:spAutoFit/>
            </a:bodyPr>
            <a:lstStyle/>
            <a:p>
              <a:pPr algn="ctr"/>
              <a:r>
                <a:rPr lang="en-US" sz="1000" dirty="0">
                  <a:solidFill>
                    <a:schemeClr val="tx1">
                      <a:lumMod val="65000"/>
                      <a:lumOff val="35000"/>
                    </a:schemeClr>
                  </a:solidFill>
                  <a:effectLst/>
                </a:rPr>
                <a:t>Distance from the activator</a:t>
              </a:r>
              <a:endParaRPr lang="en-US" sz="800" dirty="0">
                <a:solidFill>
                  <a:schemeClr val="tx1">
                    <a:lumMod val="65000"/>
                    <a:lumOff val="35000"/>
                  </a:schemeClr>
                </a:solidFill>
                <a:effectLst/>
              </a:endParaRPr>
            </a:p>
          </p:txBody>
        </p:sp>
        <p:grpSp>
          <p:nvGrpSpPr>
            <p:cNvPr id="2" name="Группа 1"/>
            <p:cNvGrpSpPr/>
            <p:nvPr/>
          </p:nvGrpSpPr>
          <p:grpSpPr>
            <a:xfrm>
              <a:off x="392427" y="1383380"/>
              <a:ext cx="4105068" cy="4906776"/>
              <a:chOff x="392427" y="1383380"/>
              <a:chExt cx="4105068" cy="4906776"/>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90954" y="2699395"/>
                <a:ext cx="3585056" cy="2520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18392" y="2329716"/>
                <a:ext cx="3653138" cy="523220"/>
              </a:xfrm>
              <a:prstGeom prst="rect">
                <a:avLst/>
              </a:prstGeom>
              <a:noFill/>
            </p:spPr>
            <p:txBody>
              <a:bodyPr wrap="square" rtlCol="0">
                <a:spAutoFit/>
              </a:bodyPr>
              <a:lstStyle/>
              <a:p>
                <a:pPr algn="ctr"/>
                <a:r>
                  <a:rPr lang="en-US" sz="1400" dirty="0">
                    <a:solidFill>
                      <a:schemeClr val="accent1"/>
                    </a:solidFill>
                  </a:rPr>
                  <a:t>Spatial thrombin propagation from coagulation activator</a:t>
                </a:r>
                <a:endParaRPr lang="ru-RU" sz="1400" dirty="0">
                  <a:solidFill>
                    <a:schemeClr val="accent1"/>
                  </a:solidFill>
                </a:endParaRPr>
              </a:p>
            </p:txBody>
          </p:sp>
          <p:cxnSp>
            <p:nvCxnSpPr>
              <p:cNvPr id="41" name="Прямая со стрелкой 40"/>
              <p:cNvCxnSpPr/>
              <p:nvPr/>
            </p:nvCxnSpPr>
            <p:spPr>
              <a:xfrm flipH="1">
                <a:off x="2860639" y="4293096"/>
                <a:ext cx="611975" cy="0"/>
              </a:xfrm>
              <a:prstGeom prst="straightConnector1">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166627" y="4399608"/>
                <a:ext cx="426335" cy="307777"/>
              </a:xfrm>
              <a:prstGeom prst="rect">
                <a:avLst/>
              </a:prstGeom>
              <a:noFill/>
            </p:spPr>
            <p:txBody>
              <a:bodyPr wrap="none" rtlCol="0">
                <a:spAutoFit/>
              </a:bodyPr>
              <a:lstStyle/>
              <a:p>
                <a:r>
                  <a:rPr lang="en-US" sz="1400" b="1" dirty="0"/>
                  <a:t>Ast</a:t>
                </a:r>
                <a:endParaRPr lang="ru-RU" sz="1400" b="1" dirty="0"/>
              </a:p>
            </p:txBody>
          </p:sp>
          <p:cxnSp>
            <p:nvCxnSpPr>
              <p:cNvPr id="1034" name="Прямая со стрелкой 1033"/>
              <p:cNvCxnSpPr/>
              <p:nvPr/>
            </p:nvCxnSpPr>
            <p:spPr>
              <a:xfrm>
                <a:off x="3170954" y="4293096"/>
                <a:ext cx="0" cy="481761"/>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Прямоугольник 31"/>
              <p:cNvSpPr/>
              <p:nvPr/>
            </p:nvSpPr>
            <p:spPr>
              <a:xfrm>
                <a:off x="392427" y="5397604"/>
                <a:ext cx="4105068" cy="892552"/>
              </a:xfrm>
              <a:prstGeom prst="rect">
                <a:avLst/>
              </a:prstGeom>
            </p:spPr>
            <p:txBody>
              <a:bodyPr wrap="square">
                <a:spAutoFit/>
              </a:bodyPr>
              <a:lstStyle/>
              <a:p>
                <a:pPr lvl="0">
                  <a:spcAft>
                    <a:spcPts val="600"/>
                  </a:spcAft>
                </a:pPr>
                <a:r>
                  <a:rPr lang="en-US" sz="1400" b="1" dirty="0">
                    <a:solidFill>
                      <a:schemeClr val="tx1">
                        <a:lumMod val="75000"/>
                        <a:lumOff val="25000"/>
                      </a:schemeClr>
                    </a:solidFill>
                  </a:rPr>
                  <a:t>Main parameters of spatial thrombin generation</a:t>
                </a:r>
                <a:r>
                  <a:rPr lang="ru-RU" sz="1400" b="1" dirty="0">
                    <a:solidFill>
                      <a:schemeClr val="tx1">
                        <a:lumMod val="75000"/>
                        <a:lumOff val="25000"/>
                      </a:schemeClr>
                    </a:solidFill>
                  </a:rPr>
                  <a:t>: </a:t>
                </a:r>
              </a:p>
              <a:p>
                <a:pPr marL="285750" lvl="0" indent="-285750">
                  <a:spcAft>
                    <a:spcPts val="600"/>
                  </a:spcAft>
                  <a:buFont typeface="Arial" panose="020B0604020202020204" pitchFamily="34" charset="0"/>
                  <a:buChar char="•"/>
                </a:pPr>
                <a:r>
                  <a:rPr lang="en-US" sz="1400" dirty="0"/>
                  <a:t>Stationary amplitude of thrombin peak</a:t>
                </a:r>
                <a:r>
                  <a:rPr lang="ru-RU" sz="1400" dirty="0"/>
                  <a:t> </a:t>
                </a:r>
                <a:r>
                  <a:rPr lang="en-US" sz="1400" dirty="0"/>
                  <a:t>(Ast)</a:t>
                </a:r>
                <a:endParaRPr lang="ru-RU" sz="1400" dirty="0"/>
              </a:p>
              <a:p>
                <a:pPr marL="285750" indent="-285750">
                  <a:spcAft>
                    <a:spcPts val="600"/>
                  </a:spcAft>
                  <a:buFont typeface="Arial" panose="020B0604020202020204" pitchFamily="34" charset="0"/>
                  <a:buChar char="•"/>
                </a:pPr>
                <a:r>
                  <a:rPr lang="en-US" sz="1400" dirty="0"/>
                  <a:t>Rate of thrombin peak propagation</a:t>
                </a:r>
                <a:r>
                  <a:rPr lang="ru-RU" sz="1400" dirty="0"/>
                  <a:t> (</a:t>
                </a:r>
                <a:r>
                  <a:rPr lang="en-US" sz="1400" dirty="0"/>
                  <a:t>Vt</a:t>
                </a:r>
                <a:r>
                  <a:rPr lang="ru-RU" sz="1400" dirty="0"/>
                  <a:t>)</a:t>
                </a:r>
              </a:p>
            </p:txBody>
          </p:sp>
          <p:sp>
            <p:nvSpPr>
              <p:cNvPr id="56" name="Стрелка углом 55"/>
              <p:cNvSpPr/>
              <p:nvPr/>
            </p:nvSpPr>
            <p:spPr>
              <a:xfrm rot="16200000" flipH="1">
                <a:off x="1782123" y="1440850"/>
                <a:ext cx="831123" cy="716183"/>
              </a:xfrm>
              <a:prstGeom prst="bentArrow">
                <a:avLst>
                  <a:gd name="adj1" fmla="val 15807"/>
                  <a:gd name="adj2" fmla="val 25000"/>
                  <a:gd name="adj3" fmla="val 41343"/>
                  <a:gd name="adj4" fmla="val 4681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schemeClr val="tx1"/>
                  </a:solidFill>
                </a:endParaRPr>
              </a:p>
            </p:txBody>
          </p:sp>
        </p:grpSp>
        <p:sp>
          <p:nvSpPr>
            <p:cNvPr id="38" name="TextBox 37"/>
            <p:cNvSpPr txBox="1"/>
            <p:nvPr/>
          </p:nvSpPr>
          <p:spPr>
            <a:xfrm rot="16200000">
              <a:off x="-169491" y="3876648"/>
              <a:ext cx="1529202" cy="307777"/>
            </a:xfrm>
            <a:prstGeom prst="rect">
              <a:avLst/>
            </a:prstGeom>
            <a:noFill/>
          </p:spPr>
          <p:txBody>
            <a:bodyPr wrap="square" rtlCol="0">
              <a:spAutoFit/>
            </a:bodyPr>
            <a:lstStyle/>
            <a:p>
              <a:pPr algn="ctr"/>
              <a:r>
                <a:rPr lang="fr-FR" sz="1400" b="1" dirty="0" err="1"/>
                <a:t>Thrombin</a:t>
              </a:r>
              <a:r>
                <a:rPr lang="fr-FR" sz="1400" b="1" dirty="0"/>
                <a:t>, AU/L</a:t>
              </a:r>
            </a:p>
          </p:txBody>
        </p:sp>
      </p:grpSp>
    </p:spTree>
    <p:extLst>
      <p:ext uri="{BB962C8B-B14F-4D97-AF65-F5344CB8AC3E}">
        <p14:creationId xmlns:p14="http://schemas.microsoft.com/office/powerpoint/2010/main" val="1635884222"/>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трелка вправо 6"/>
          <p:cNvSpPr/>
          <p:nvPr/>
        </p:nvSpPr>
        <p:spPr>
          <a:xfrm>
            <a:off x="2523306" y="2336473"/>
            <a:ext cx="2592288" cy="72008"/>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6" name="Picture 11" descr="InViv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57" y="4578412"/>
            <a:ext cx="1123318" cy="8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32"/>
          <p:cNvSpPr txBox="1">
            <a:spLocks noChangeArrowheads="1"/>
          </p:cNvSpPr>
          <p:nvPr/>
        </p:nvSpPr>
        <p:spPr bwMode="auto">
          <a:xfrm>
            <a:off x="493719" y="5645551"/>
            <a:ext cx="1473443"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Local activation</a:t>
            </a:r>
            <a:endParaRPr lang="ru-RU" sz="1200" b="1" dirty="0">
              <a:solidFill>
                <a:schemeClr val="tx1">
                  <a:lumMod val="50000"/>
                  <a:lumOff val="50000"/>
                </a:schemeClr>
              </a:solidFill>
              <a:latin typeface="Calibri" pitchFamily="34" charset="0"/>
            </a:endParaRPr>
          </a:p>
        </p:txBody>
      </p:sp>
      <p:sp>
        <p:nvSpPr>
          <p:cNvPr id="68" name="Стрелка вправо 67"/>
          <p:cNvSpPr/>
          <p:nvPr/>
        </p:nvSpPr>
        <p:spPr>
          <a:xfrm>
            <a:off x="2532741" y="5015128"/>
            <a:ext cx="2592000" cy="72000"/>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p:cNvSpPr txBox="1"/>
          <p:nvPr/>
        </p:nvSpPr>
        <p:spPr>
          <a:xfrm>
            <a:off x="377968" y="1062028"/>
            <a:ext cx="2675412" cy="369332"/>
          </a:xfrm>
          <a:prstGeom prst="rect">
            <a:avLst/>
          </a:prstGeom>
          <a:noFill/>
        </p:spPr>
        <p:txBody>
          <a:bodyPr wrap="none" rtlCol="0">
            <a:spAutoFit/>
          </a:bodyPr>
          <a:lstStyle/>
          <a:p>
            <a:r>
              <a:rPr lang="en-US" b="1" dirty="0">
                <a:solidFill>
                  <a:schemeClr val="tx1">
                    <a:lumMod val="65000"/>
                    <a:lumOff val="35000"/>
                  </a:schemeClr>
                </a:solidFill>
              </a:rPr>
              <a:t>Thrombin Generation Test</a:t>
            </a:r>
            <a:endParaRPr lang="ru-RU" b="1" dirty="0">
              <a:solidFill>
                <a:schemeClr val="tx1">
                  <a:lumMod val="65000"/>
                  <a:lumOff val="35000"/>
                </a:schemeClr>
              </a:solidFill>
            </a:endParaRPr>
          </a:p>
        </p:txBody>
      </p:sp>
      <p:sp>
        <p:nvSpPr>
          <p:cNvPr id="70" name="TextBox 69"/>
          <p:cNvSpPr txBox="1"/>
          <p:nvPr/>
        </p:nvSpPr>
        <p:spPr>
          <a:xfrm>
            <a:off x="401791" y="3715046"/>
            <a:ext cx="2293000" cy="369332"/>
          </a:xfrm>
          <a:prstGeom prst="rect">
            <a:avLst/>
          </a:prstGeom>
          <a:noFill/>
        </p:spPr>
        <p:txBody>
          <a:bodyPr wrap="none" rtlCol="0">
            <a:spAutoFit/>
          </a:bodyPr>
          <a:lstStyle/>
          <a:p>
            <a:r>
              <a:rPr lang="en-US" b="1" dirty="0">
                <a:solidFill>
                  <a:schemeClr val="tx1">
                    <a:lumMod val="65000"/>
                    <a:lumOff val="35000"/>
                  </a:schemeClr>
                </a:solidFill>
              </a:rPr>
              <a:t>Thrombodynamics-4D</a:t>
            </a:r>
            <a:endParaRPr lang="ru-RU" b="1" dirty="0">
              <a:solidFill>
                <a:schemeClr val="tx1">
                  <a:lumMod val="65000"/>
                  <a:lumOff val="35000"/>
                </a:schemeClr>
              </a:solidFill>
            </a:endParaRPr>
          </a:p>
        </p:txBody>
      </p:sp>
      <p:sp>
        <p:nvSpPr>
          <p:cNvPr id="72" name="Прямоугольник 71"/>
          <p:cNvSpPr/>
          <p:nvPr/>
        </p:nvSpPr>
        <p:spPr>
          <a:xfrm>
            <a:off x="5687616" y="980728"/>
            <a:ext cx="3456384" cy="261610"/>
          </a:xfrm>
          <a:prstGeom prst="rect">
            <a:avLst/>
          </a:prstGeom>
        </p:spPr>
        <p:txBody>
          <a:bodyPr wrap="square">
            <a:spAutoFit/>
          </a:bodyPr>
          <a:lstStyle/>
          <a:p>
            <a:r>
              <a:rPr lang="en-US" sz="1100" dirty="0">
                <a:solidFill>
                  <a:schemeClr val="tx1">
                    <a:lumMod val="65000"/>
                    <a:lumOff val="35000"/>
                  </a:schemeClr>
                </a:solidFill>
              </a:rPr>
              <a:t>H.C. </a:t>
            </a:r>
            <a:r>
              <a:rPr lang="en-US" sz="1100" dirty="0" err="1">
                <a:solidFill>
                  <a:schemeClr val="tx1">
                    <a:lumMod val="65000"/>
                    <a:lumOff val="35000"/>
                  </a:schemeClr>
                </a:solidFill>
              </a:rPr>
              <a:t>Hemker</a:t>
            </a:r>
            <a:r>
              <a:rPr lang="ru-RU" sz="1100" dirty="0">
                <a:solidFill>
                  <a:schemeClr val="tx1">
                    <a:lumMod val="65000"/>
                    <a:lumOff val="35000"/>
                  </a:schemeClr>
                </a:solidFill>
              </a:rPr>
              <a:t> </a:t>
            </a:r>
            <a:r>
              <a:rPr lang="en-US" sz="1100" dirty="0">
                <a:solidFill>
                  <a:schemeClr val="tx1">
                    <a:lumMod val="65000"/>
                    <a:lumOff val="35000"/>
                  </a:schemeClr>
                </a:solidFill>
              </a:rPr>
              <a:t>et al, </a:t>
            </a:r>
            <a:r>
              <a:rPr lang="en-US" sz="1100" dirty="0" err="1">
                <a:solidFill>
                  <a:schemeClr val="tx1">
                    <a:lumMod val="65000"/>
                    <a:lumOff val="35000"/>
                  </a:schemeClr>
                </a:solidFill>
              </a:rPr>
              <a:t>Thromb</a:t>
            </a:r>
            <a:r>
              <a:rPr lang="en-US" sz="1100" dirty="0">
                <a:solidFill>
                  <a:schemeClr val="tx1">
                    <a:lumMod val="65000"/>
                    <a:lumOff val="35000"/>
                  </a:schemeClr>
                </a:solidFill>
              </a:rPr>
              <a:t>. </a:t>
            </a:r>
            <a:r>
              <a:rPr lang="en-US" sz="1100" dirty="0" err="1">
                <a:solidFill>
                  <a:schemeClr val="tx1">
                    <a:lumMod val="65000"/>
                    <a:lumOff val="35000"/>
                  </a:schemeClr>
                </a:solidFill>
              </a:rPr>
              <a:t>Haemost</a:t>
            </a:r>
            <a:r>
              <a:rPr lang="en-US" sz="1100" dirty="0">
                <a:solidFill>
                  <a:schemeClr val="tx1">
                    <a:lumMod val="65000"/>
                    <a:lumOff val="35000"/>
                  </a:schemeClr>
                </a:solidFill>
              </a:rPr>
              <a:t>. 2006</a:t>
            </a:r>
            <a:endParaRPr lang="ru-RU" sz="1100" dirty="0">
              <a:solidFill>
                <a:schemeClr val="tx1">
                  <a:lumMod val="65000"/>
                  <a:lumOff val="35000"/>
                </a:schemeClr>
              </a:solidFill>
            </a:endParaRPr>
          </a:p>
        </p:txBody>
      </p:sp>
      <p:grpSp>
        <p:nvGrpSpPr>
          <p:cNvPr id="79" name="Group 3"/>
          <p:cNvGrpSpPr/>
          <p:nvPr/>
        </p:nvGrpSpPr>
        <p:grpSpPr>
          <a:xfrm>
            <a:off x="308847" y="1587898"/>
            <a:ext cx="1473443" cy="1890846"/>
            <a:chOff x="3340732" y="4014272"/>
            <a:chExt cx="1964591" cy="2521124"/>
          </a:xfrm>
        </p:grpSpPr>
        <p:pic>
          <p:nvPicPr>
            <p:cNvPr id="80" name="Picture 27" descr="InVitr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7" descr="InVitr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2387">
              <a:off x="3767527" y="4014272"/>
              <a:ext cx="1111251" cy="1708149"/>
            </a:xfrm>
            <a:prstGeom prst="rect">
              <a:avLst/>
            </a:prstGeom>
            <a:noFill/>
            <a:ln>
              <a:noFill/>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7" descr="InVitr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32"/>
            <p:cNvSpPr txBox="1">
              <a:spLocks noChangeArrowheads="1"/>
            </p:cNvSpPr>
            <p:nvPr/>
          </p:nvSpPr>
          <p:spPr bwMode="auto">
            <a:xfrm>
              <a:off x="3340732" y="5670715"/>
              <a:ext cx="1964591" cy="86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Full  mixing of a sample with an activator</a:t>
              </a:r>
              <a:endParaRPr lang="ru-RU" sz="1200" b="1" dirty="0">
                <a:solidFill>
                  <a:schemeClr val="tx1">
                    <a:lumMod val="50000"/>
                    <a:lumOff val="50000"/>
                  </a:schemeClr>
                </a:solidFill>
                <a:latin typeface="Calibri" pitchFamily="34" charset="0"/>
              </a:endParaRPr>
            </a:p>
          </p:txBody>
        </p:sp>
      </p:grpSp>
      <p:sp>
        <p:nvSpPr>
          <p:cNvPr id="21"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TD4D vs TGT</a:t>
            </a:r>
            <a:endParaRPr lang="ru-RU" altLang="ru-RU" sz="3200" b="1" dirty="0">
              <a:solidFill>
                <a:schemeClr val="accent1"/>
              </a:solidFill>
            </a:endParaRPr>
          </a:p>
        </p:txBody>
      </p:sp>
      <p:sp>
        <p:nvSpPr>
          <p:cNvPr id="22" name="Прямоугольник 21"/>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22</a:t>
            </a:fld>
            <a:endParaRPr lang="ru-RU" dirty="0">
              <a:solidFill>
                <a:schemeClr val="tx1">
                  <a:lumMod val="50000"/>
                  <a:lumOff val="50000"/>
                </a:schemeClr>
              </a:solidFill>
            </a:endParaRPr>
          </a:p>
        </p:txBody>
      </p:sp>
      <p:pic>
        <p:nvPicPr>
          <p:cNvPr id="24" name="Picture 2" descr="M:\WORK\-=687=-\Инфа\Рисунки\Разное\Lab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87006" y="1256207"/>
            <a:ext cx="2285394" cy="188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8" name="Picture 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903808" y="3189866"/>
            <a:ext cx="2706687" cy="359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rot="16200000">
            <a:off x="5246449" y="1948806"/>
            <a:ext cx="1281114" cy="246221"/>
          </a:xfrm>
          <a:prstGeom prst="rect">
            <a:avLst/>
          </a:prstGeom>
          <a:noFill/>
        </p:spPr>
        <p:txBody>
          <a:bodyPr wrap="square" rtlCol="0">
            <a:spAutoFit/>
          </a:bodyPr>
          <a:lstStyle/>
          <a:p>
            <a:pPr algn="ctr"/>
            <a:r>
              <a:rPr lang="fr-FR" sz="900" b="1" dirty="0" err="1"/>
              <a:t>Thrombin</a:t>
            </a:r>
            <a:r>
              <a:rPr lang="fr-FR" sz="1000" b="1" dirty="0"/>
              <a:t>, AU/L</a:t>
            </a:r>
          </a:p>
        </p:txBody>
      </p:sp>
      <p:sp>
        <p:nvSpPr>
          <p:cNvPr id="26" name="TextBox 25"/>
          <p:cNvSpPr txBox="1"/>
          <p:nvPr/>
        </p:nvSpPr>
        <p:spPr>
          <a:xfrm rot="16200000">
            <a:off x="5328941" y="3814745"/>
            <a:ext cx="1281114" cy="246221"/>
          </a:xfrm>
          <a:prstGeom prst="rect">
            <a:avLst/>
          </a:prstGeom>
          <a:noFill/>
        </p:spPr>
        <p:txBody>
          <a:bodyPr wrap="square" rtlCol="0">
            <a:spAutoFit/>
          </a:bodyPr>
          <a:lstStyle/>
          <a:p>
            <a:pPr algn="ctr"/>
            <a:r>
              <a:rPr lang="fr-FR" sz="900" b="1" dirty="0" err="1"/>
              <a:t>Thrombin</a:t>
            </a:r>
            <a:r>
              <a:rPr lang="fr-FR" sz="1000" b="1" dirty="0"/>
              <a:t>, AU/L</a:t>
            </a:r>
          </a:p>
        </p:txBody>
      </p:sp>
      <p:sp>
        <p:nvSpPr>
          <p:cNvPr id="27" name="TextBox 26"/>
          <p:cNvSpPr txBox="1"/>
          <p:nvPr/>
        </p:nvSpPr>
        <p:spPr>
          <a:xfrm rot="16200000">
            <a:off x="7821920" y="5302126"/>
            <a:ext cx="1281114" cy="246221"/>
          </a:xfrm>
          <a:prstGeom prst="rect">
            <a:avLst/>
          </a:prstGeom>
          <a:noFill/>
        </p:spPr>
        <p:txBody>
          <a:bodyPr wrap="square" rtlCol="0">
            <a:spAutoFit/>
          </a:bodyPr>
          <a:lstStyle/>
          <a:p>
            <a:pPr algn="ctr"/>
            <a:r>
              <a:rPr lang="fr-FR" sz="900" b="1" dirty="0" err="1"/>
              <a:t>Thrombin</a:t>
            </a:r>
            <a:r>
              <a:rPr lang="fr-FR" sz="1000" b="1" dirty="0"/>
              <a:t>, AU/L</a:t>
            </a:r>
          </a:p>
        </p:txBody>
      </p:sp>
    </p:spTree>
    <p:extLst>
      <p:ext uri="{BB962C8B-B14F-4D97-AF65-F5344CB8AC3E}">
        <p14:creationId xmlns:p14="http://schemas.microsoft.com/office/powerpoint/2010/main" val="2312648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9341" y="1628353"/>
            <a:ext cx="3267075" cy="475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35727" y="968309"/>
            <a:ext cx="8475313" cy="646331"/>
          </a:xfrm>
          <a:prstGeom prst="rect">
            <a:avLst/>
          </a:prstGeom>
          <a:noFill/>
        </p:spPr>
        <p:txBody>
          <a:bodyPr wrap="square" rtlCol="0">
            <a:spAutoFit/>
          </a:bodyPr>
          <a:lstStyle/>
          <a:p>
            <a:r>
              <a:rPr lang="en-US" b="1" dirty="0">
                <a:solidFill>
                  <a:schemeClr val="tx1">
                    <a:lumMod val="50000"/>
                    <a:lumOff val="50000"/>
                  </a:schemeClr>
                </a:solidFill>
              </a:rPr>
              <a:t>Thrombin propagation from the activating surface during clot formation leads to sequential rise of thrombin generation peak at a each new point of the sample.</a:t>
            </a:r>
            <a:endParaRPr lang="ru-RU" b="1" dirty="0">
              <a:solidFill>
                <a:schemeClr val="tx1">
                  <a:lumMod val="50000"/>
                  <a:lumOff val="50000"/>
                </a:schemeClr>
              </a:solidFill>
            </a:endParaRPr>
          </a:p>
        </p:txBody>
      </p:sp>
      <p:sp>
        <p:nvSpPr>
          <p:cNvPr id="2" name="Прямоугольник 1"/>
          <p:cNvSpPr/>
          <p:nvPr/>
        </p:nvSpPr>
        <p:spPr>
          <a:xfrm>
            <a:off x="5659377" y="1880500"/>
            <a:ext cx="2238637" cy="162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p:cNvSpPr txBox="1"/>
          <p:nvPr/>
        </p:nvSpPr>
        <p:spPr>
          <a:xfrm>
            <a:off x="6444208" y="1880500"/>
            <a:ext cx="1892698" cy="307777"/>
          </a:xfrm>
          <a:prstGeom prst="rect">
            <a:avLst/>
          </a:prstGeom>
          <a:noFill/>
        </p:spPr>
        <p:txBody>
          <a:bodyPr wrap="none" rtlCol="0">
            <a:spAutoFit/>
          </a:bodyPr>
          <a:lstStyle/>
          <a:p>
            <a:r>
              <a:rPr lang="en-US" sz="1400" b="1" dirty="0">
                <a:solidFill>
                  <a:schemeClr val="tx1">
                    <a:lumMod val="50000"/>
                    <a:lumOff val="50000"/>
                  </a:schemeClr>
                </a:solidFill>
              </a:rPr>
              <a:t>Near activating surface</a:t>
            </a:r>
            <a:endParaRPr lang="ru-RU" sz="1400" b="1" dirty="0">
              <a:solidFill>
                <a:schemeClr val="tx1">
                  <a:lumMod val="50000"/>
                  <a:lumOff val="50000"/>
                </a:schemeClr>
              </a:solidFill>
            </a:endParaRPr>
          </a:p>
        </p:txBody>
      </p:sp>
      <p:sp>
        <p:nvSpPr>
          <p:cNvPr id="23" name="Прямоугольник 22"/>
          <p:cNvSpPr/>
          <p:nvPr/>
        </p:nvSpPr>
        <p:spPr>
          <a:xfrm>
            <a:off x="5667063" y="4358720"/>
            <a:ext cx="2238637" cy="162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p:cNvSpPr txBox="1"/>
          <p:nvPr/>
        </p:nvSpPr>
        <p:spPr>
          <a:xfrm>
            <a:off x="6444208" y="4319302"/>
            <a:ext cx="2016224" cy="523220"/>
          </a:xfrm>
          <a:prstGeom prst="rect">
            <a:avLst/>
          </a:prstGeom>
          <a:noFill/>
        </p:spPr>
        <p:txBody>
          <a:bodyPr wrap="square" rtlCol="0">
            <a:spAutoFit/>
          </a:bodyPr>
          <a:lstStyle/>
          <a:p>
            <a:r>
              <a:rPr lang="ru-RU" sz="1400" b="1" dirty="0">
                <a:solidFill>
                  <a:schemeClr val="tx1">
                    <a:lumMod val="50000"/>
                    <a:lumOff val="50000"/>
                  </a:schemeClr>
                </a:solidFill>
              </a:rPr>
              <a:t>1 </a:t>
            </a:r>
            <a:r>
              <a:rPr lang="en-US" sz="1400" b="1" dirty="0">
                <a:solidFill>
                  <a:schemeClr val="tx1">
                    <a:lumMod val="50000"/>
                    <a:lumOff val="50000"/>
                  </a:schemeClr>
                </a:solidFill>
              </a:rPr>
              <a:t>mm distance from the activating surface</a:t>
            </a:r>
            <a:endParaRPr lang="ru-RU" sz="1400" b="1" dirty="0">
              <a:solidFill>
                <a:schemeClr val="tx1">
                  <a:lumMod val="50000"/>
                  <a:lumOff val="50000"/>
                </a:schemeClr>
              </a:solidFill>
            </a:endParaRPr>
          </a:p>
        </p:txBody>
      </p:sp>
      <p:grpSp>
        <p:nvGrpSpPr>
          <p:cNvPr id="22" name="Группа 21"/>
          <p:cNvGrpSpPr/>
          <p:nvPr/>
        </p:nvGrpSpPr>
        <p:grpSpPr>
          <a:xfrm>
            <a:off x="1385646" y="2812866"/>
            <a:ext cx="2556284" cy="2408202"/>
            <a:chOff x="1187624" y="732766"/>
            <a:chExt cx="2556284" cy="2408202"/>
          </a:xfrm>
        </p:grpSpPr>
        <p:pic>
          <p:nvPicPr>
            <p:cNvPr id="9" name="Picture 4" descr="C:\Users\s.karamzin.HEMACORE\Desktop\R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843789"/>
              <a:ext cx="2160240" cy="216024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239852" y="732766"/>
              <a:ext cx="504056" cy="240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p:cNvSpPr/>
            <p:nvPr/>
          </p:nvSpPr>
          <p:spPr>
            <a:xfrm>
              <a:off x="1187624" y="732766"/>
              <a:ext cx="504056" cy="240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4" name="Прямая соединительная линия 3"/>
          <p:cNvCxnSpPr/>
          <p:nvPr/>
        </p:nvCxnSpPr>
        <p:spPr>
          <a:xfrm flipV="1">
            <a:off x="3185845" y="2690754"/>
            <a:ext cx="756085" cy="720000"/>
          </a:xfrm>
          <a:prstGeom prst="line">
            <a:avLst/>
          </a:prstGeom>
          <a:ln w="28575">
            <a:solidFill>
              <a:schemeClr val="accent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934873" y="2697811"/>
            <a:ext cx="108000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182446" y="3700142"/>
            <a:ext cx="756000" cy="720000"/>
          </a:xfrm>
          <a:prstGeom prst="line">
            <a:avLst/>
          </a:prstGeom>
          <a:ln w="28575">
            <a:solidFill>
              <a:schemeClr val="accent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3932758" y="4420316"/>
            <a:ext cx="108000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TD-4D vs TGT</a:t>
            </a:r>
            <a:endParaRPr lang="ru-RU" altLang="ru-RU" sz="3200" b="1" dirty="0">
              <a:solidFill>
                <a:schemeClr val="accent1"/>
              </a:solidFill>
            </a:endParaRPr>
          </a:p>
        </p:txBody>
      </p:sp>
      <p:sp>
        <p:nvSpPr>
          <p:cNvPr id="25" name="Прямоугольник 24"/>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23</a:t>
            </a:fld>
            <a:endParaRPr lang="ru-RU" dirty="0">
              <a:solidFill>
                <a:schemeClr val="tx1">
                  <a:lumMod val="50000"/>
                  <a:lumOff val="50000"/>
                </a:schemeClr>
              </a:solidFill>
            </a:endParaRPr>
          </a:p>
        </p:txBody>
      </p:sp>
      <p:pic>
        <p:nvPicPr>
          <p:cNvPr id="31"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16200000">
            <a:off x="4630618" y="4953324"/>
            <a:ext cx="1281114" cy="261610"/>
          </a:xfrm>
          <a:prstGeom prst="rect">
            <a:avLst/>
          </a:prstGeom>
          <a:noFill/>
        </p:spPr>
        <p:txBody>
          <a:bodyPr wrap="square" rtlCol="0">
            <a:spAutoFit/>
          </a:bodyPr>
          <a:lstStyle/>
          <a:p>
            <a:pPr algn="ctr"/>
            <a:r>
              <a:rPr lang="fr-FR" sz="1100" b="1" dirty="0" err="1"/>
              <a:t>Thrombin</a:t>
            </a:r>
            <a:r>
              <a:rPr lang="fr-FR" sz="1100" b="1" dirty="0"/>
              <a:t>, AU/L</a:t>
            </a:r>
          </a:p>
        </p:txBody>
      </p:sp>
      <p:sp>
        <p:nvSpPr>
          <p:cNvPr id="27" name="TextBox 26"/>
          <p:cNvSpPr txBox="1"/>
          <p:nvPr/>
        </p:nvSpPr>
        <p:spPr>
          <a:xfrm rot="16200000">
            <a:off x="4630618" y="2555304"/>
            <a:ext cx="1281114" cy="261610"/>
          </a:xfrm>
          <a:prstGeom prst="rect">
            <a:avLst/>
          </a:prstGeom>
          <a:noFill/>
        </p:spPr>
        <p:txBody>
          <a:bodyPr wrap="square" rtlCol="0">
            <a:spAutoFit/>
          </a:bodyPr>
          <a:lstStyle/>
          <a:p>
            <a:pPr algn="ctr"/>
            <a:r>
              <a:rPr lang="fr-FR" sz="1100" b="1" dirty="0" err="1"/>
              <a:t>Thrombin</a:t>
            </a:r>
            <a:r>
              <a:rPr lang="fr-FR" sz="1100" b="1" dirty="0"/>
              <a:t>, AU/L</a:t>
            </a:r>
          </a:p>
        </p:txBody>
      </p:sp>
    </p:spTree>
    <p:extLst>
      <p:ext uri="{BB962C8B-B14F-4D97-AF65-F5344CB8AC3E}">
        <p14:creationId xmlns:p14="http://schemas.microsoft.com/office/powerpoint/2010/main" val="38172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2" fill="hold" grpId="0" nodeType="withEffect">
                                  <p:stCondLst>
                                    <p:cond delay="0"/>
                                  </p:stCondLst>
                                  <p:childTnLst>
                                    <p:anim calcmode="lin" valueType="num">
                                      <p:cBhvr additive="base">
                                        <p:cTn id="6" dur="8000"/>
                                        <p:tgtEl>
                                          <p:spTgt spid="2"/>
                                        </p:tgtEl>
                                        <p:attrNameLst>
                                          <p:attrName>ppt_x</p:attrName>
                                        </p:attrNameLst>
                                      </p:cBhvr>
                                      <p:tavLst>
                                        <p:tav tm="0">
                                          <p:val>
                                            <p:strVal val="#ppt_x"/>
                                          </p:val>
                                        </p:tav>
                                        <p:tav tm="100000">
                                          <p:val>
                                            <p:strVal val="#ppt_x+#ppt_w*1.125000"/>
                                          </p:val>
                                        </p:tav>
                                      </p:tavLst>
                                    </p:anim>
                                    <p:animEffect transition="out" filter="wipe(right)">
                                      <p:cBhvr>
                                        <p:cTn id="7" dur="8000"/>
                                        <p:tgtEl>
                                          <p:spTgt spid="2"/>
                                        </p:tgtEl>
                                      </p:cBhvr>
                                    </p:animEffect>
                                    <p:set>
                                      <p:cBhvr>
                                        <p:cTn id="8" dur="1" fill="hold">
                                          <p:stCondLst>
                                            <p:cond delay="7999"/>
                                          </p:stCondLst>
                                        </p:cTn>
                                        <p:tgtEl>
                                          <p:spTgt spid="2"/>
                                        </p:tgtEl>
                                        <p:attrNameLst>
                                          <p:attrName>style.visibility</p:attrName>
                                        </p:attrNameLst>
                                      </p:cBhvr>
                                      <p:to>
                                        <p:strVal val="hidden"/>
                                      </p:to>
                                    </p:set>
                                  </p:childTnLst>
                                </p:cTn>
                              </p:par>
                              <p:par>
                                <p:cTn id="9" presetID="12" presetClass="exit" presetSubtype="2" fill="hold" grpId="0" nodeType="withEffect">
                                  <p:stCondLst>
                                    <p:cond delay="1000"/>
                                  </p:stCondLst>
                                  <p:childTnLst>
                                    <p:anim calcmode="lin" valueType="num">
                                      <p:cBhvr additive="base">
                                        <p:cTn id="10" dur="8000"/>
                                        <p:tgtEl>
                                          <p:spTgt spid="23"/>
                                        </p:tgtEl>
                                        <p:attrNameLst>
                                          <p:attrName>ppt_x</p:attrName>
                                        </p:attrNameLst>
                                      </p:cBhvr>
                                      <p:tavLst>
                                        <p:tav tm="0">
                                          <p:val>
                                            <p:strVal val="#ppt_x"/>
                                          </p:val>
                                        </p:tav>
                                        <p:tav tm="100000">
                                          <p:val>
                                            <p:strVal val="#ppt_x+#ppt_w*1.125000"/>
                                          </p:val>
                                        </p:tav>
                                      </p:tavLst>
                                    </p:anim>
                                    <p:animEffect transition="out" filter="wipe(right)">
                                      <p:cBhvr>
                                        <p:cTn id="11" dur="8000"/>
                                        <p:tgtEl>
                                          <p:spTgt spid="23"/>
                                        </p:tgtEl>
                                      </p:cBhvr>
                                    </p:animEffect>
                                    <p:set>
                                      <p:cBhvr>
                                        <p:cTn id="12" dur="1" fill="hold">
                                          <p:stCondLst>
                                            <p:cond delay="7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849" y="980727"/>
            <a:ext cx="8559521" cy="646331"/>
          </a:xfrm>
          <a:prstGeom prst="rect">
            <a:avLst/>
          </a:prstGeom>
          <a:noFill/>
        </p:spPr>
        <p:txBody>
          <a:bodyPr wrap="square" rtlCol="0">
            <a:spAutoFit/>
          </a:bodyPr>
          <a:lstStyle/>
          <a:p>
            <a:r>
              <a:rPr lang="en-US" b="1" dirty="0">
                <a:solidFill>
                  <a:schemeClr val="tx1">
                    <a:lumMod val="50000"/>
                    <a:lumOff val="50000"/>
                  </a:schemeClr>
                </a:solidFill>
              </a:rPr>
              <a:t>Measuring thrombin generation in TD4D at a distance of 2 mm from the activating surface is equal to TF concentration weakening down to 1-5 </a:t>
            </a:r>
            <a:r>
              <a:rPr lang="en-US" b="1" dirty="0" err="1">
                <a:solidFill>
                  <a:schemeClr val="tx1">
                    <a:lumMod val="50000"/>
                    <a:lumOff val="50000"/>
                  </a:schemeClr>
                </a:solidFill>
              </a:rPr>
              <a:t>pmol</a:t>
            </a:r>
            <a:r>
              <a:rPr lang="en-US" b="1" dirty="0">
                <a:solidFill>
                  <a:schemeClr val="tx1">
                    <a:lumMod val="50000"/>
                    <a:lumOff val="50000"/>
                  </a:schemeClr>
                </a:solidFill>
              </a:rPr>
              <a:t>/l. </a:t>
            </a:r>
          </a:p>
        </p:txBody>
      </p:sp>
      <p:sp>
        <p:nvSpPr>
          <p:cNvPr id="11" name="TextBox 10"/>
          <p:cNvSpPr txBox="1"/>
          <p:nvPr/>
        </p:nvSpPr>
        <p:spPr>
          <a:xfrm>
            <a:off x="910541" y="2061672"/>
            <a:ext cx="3157403" cy="338554"/>
          </a:xfrm>
          <a:prstGeom prst="rect">
            <a:avLst/>
          </a:prstGeom>
          <a:noFill/>
        </p:spPr>
        <p:txBody>
          <a:bodyPr wrap="none" rtlCol="0">
            <a:spAutoFit/>
          </a:bodyPr>
          <a:lstStyle/>
          <a:p>
            <a:r>
              <a:rPr lang="en-US" sz="1600" b="1" dirty="0">
                <a:solidFill>
                  <a:schemeClr val="tx1">
                    <a:lumMod val="65000"/>
                    <a:lumOff val="35000"/>
                  </a:schemeClr>
                </a:solidFill>
              </a:rPr>
              <a:t>TF concentration weakening  effect</a:t>
            </a:r>
            <a:endParaRPr lang="ru-RU" sz="1600" b="1" dirty="0">
              <a:solidFill>
                <a:schemeClr val="tx1">
                  <a:lumMod val="65000"/>
                  <a:lumOff val="35000"/>
                </a:schemeClr>
              </a:solidFill>
            </a:endParaRPr>
          </a:p>
        </p:txBody>
      </p:sp>
      <p:sp>
        <p:nvSpPr>
          <p:cNvPr id="12" name="TextBox 11"/>
          <p:cNvSpPr txBox="1"/>
          <p:nvPr/>
        </p:nvSpPr>
        <p:spPr>
          <a:xfrm>
            <a:off x="5364088" y="2060848"/>
            <a:ext cx="3040063" cy="338554"/>
          </a:xfrm>
          <a:prstGeom prst="rect">
            <a:avLst/>
          </a:prstGeom>
          <a:noFill/>
        </p:spPr>
        <p:txBody>
          <a:bodyPr wrap="none" rtlCol="0">
            <a:spAutoFit/>
          </a:bodyPr>
          <a:lstStyle/>
          <a:p>
            <a:r>
              <a:rPr lang="en-US" sz="1600" b="1" dirty="0">
                <a:solidFill>
                  <a:schemeClr val="tx1">
                    <a:lumMod val="65000"/>
                    <a:lumOff val="35000"/>
                  </a:schemeClr>
                </a:solidFill>
              </a:rPr>
              <a:t>Distance from the activator effect</a:t>
            </a:r>
            <a:endParaRPr lang="ru-RU" sz="1600" b="1" dirty="0">
              <a:solidFill>
                <a:schemeClr val="tx1">
                  <a:lumMod val="65000"/>
                  <a:lumOff val="35000"/>
                </a:schemeClr>
              </a:solidFill>
            </a:endParaRPr>
          </a:p>
        </p:txBody>
      </p:sp>
      <p:sp>
        <p:nvSpPr>
          <p:cNvPr id="18"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TD-4D vs TGT</a:t>
            </a:r>
            <a:endParaRPr lang="ru-RU" altLang="ru-RU" sz="3200" b="1" dirty="0">
              <a:solidFill>
                <a:schemeClr val="accent1"/>
              </a:solidFill>
            </a:endParaRPr>
          </a:p>
        </p:txBody>
      </p:sp>
      <p:sp>
        <p:nvSpPr>
          <p:cNvPr id="19" name="Прямоугольник 18"/>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24</a:t>
            </a:fld>
            <a:endParaRPr lang="ru-RU" dirty="0">
              <a:solidFill>
                <a:schemeClr val="tx1">
                  <a:lumMod val="50000"/>
                  <a:lumOff val="50000"/>
                </a:schemeClr>
              </a:solidFill>
            </a:endParaRPr>
          </a:p>
        </p:txBody>
      </p:sp>
      <p:pic>
        <p:nvPicPr>
          <p:cNvPr id="21"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2239" y="5805264"/>
            <a:ext cx="8559521" cy="646331"/>
          </a:xfrm>
          <a:prstGeom prst="rect">
            <a:avLst/>
          </a:prstGeom>
          <a:noFill/>
        </p:spPr>
        <p:txBody>
          <a:bodyPr wrap="square" rtlCol="0">
            <a:spAutoFit/>
          </a:bodyPr>
          <a:lstStyle/>
          <a:p>
            <a:r>
              <a:rPr lang="en-US" b="1" dirty="0">
                <a:solidFill>
                  <a:schemeClr val="tx1">
                    <a:lumMod val="50000"/>
                    <a:lumOff val="50000"/>
                  </a:schemeClr>
                </a:solidFill>
              </a:rPr>
              <a:t>This TD4D feature solves problem of poor reproducibility of TGT caused by variations when working with low TF concentrations.</a:t>
            </a:r>
          </a:p>
        </p:txBody>
      </p:sp>
      <p:pic>
        <p:nvPicPr>
          <p:cNvPr id="6163" name="Picture 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6815" y="2565320"/>
            <a:ext cx="4132263" cy="2901117"/>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13175" y="2565053"/>
            <a:ext cx="4151313" cy="29016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196614" y="3612248"/>
            <a:ext cx="1569148" cy="338554"/>
          </a:xfrm>
          <a:prstGeom prst="rect">
            <a:avLst/>
          </a:prstGeom>
          <a:noFill/>
        </p:spPr>
        <p:txBody>
          <a:bodyPr wrap="square" rtlCol="0">
            <a:spAutoFit/>
          </a:bodyPr>
          <a:lstStyle/>
          <a:p>
            <a:pPr algn="ctr"/>
            <a:r>
              <a:rPr lang="fr-FR" sz="1400" b="1" dirty="0" err="1"/>
              <a:t>Thrombin</a:t>
            </a:r>
            <a:r>
              <a:rPr lang="fr-FR" sz="1600" b="1" dirty="0"/>
              <a:t>, AU/L</a:t>
            </a:r>
          </a:p>
        </p:txBody>
      </p:sp>
      <p:sp>
        <p:nvSpPr>
          <p:cNvPr id="15" name="TextBox 14"/>
          <p:cNvSpPr txBox="1"/>
          <p:nvPr/>
        </p:nvSpPr>
        <p:spPr>
          <a:xfrm rot="16200000">
            <a:off x="4248774" y="3612248"/>
            <a:ext cx="1569148" cy="338554"/>
          </a:xfrm>
          <a:prstGeom prst="rect">
            <a:avLst/>
          </a:prstGeom>
          <a:noFill/>
        </p:spPr>
        <p:txBody>
          <a:bodyPr wrap="square" rtlCol="0">
            <a:spAutoFit/>
          </a:bodyPr>
          <a:lstStyle/>
          <a:p>
            <a:pPr algn="ctr"/>
            <a:r>
              <a:rPr lang="fr-FR" sz="1400" b="1" dirty="0" err="1"/>
              <a:t>Thrombin</a:t>
            </a:r>
            <a:r>
              <a:rPr lang="fr-FR" sz="1600" b="1" dirty="0"/>
              <a:t>, AU/L</a:t>
            </a:r>
          </a:p>
        </p:txBody>
      </p:sp>
    </p:spTree>
    <p:extLst>
      <p:ext uri="{BB962C8B-B14F-4D97-AF65-F5344CB8AC3E}">
        <p14:creationId xmlns:p14="http://schemas.microsoft.com/office/powerpoint/2010/main" val="128812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408616" y="912524"/>
            <a:ext cx="8339848" cy="1723549"/>
          </a:xfrm>
          <a:prstGeom prst="rect">
            <a:avLst/>
          </a:prstGeom>
        </p:spPr>
        <p:txBody>
          <a:bodyPr wrap="square">
            <a:spAutoFit/>
          </a:bodyPr>
          <a:lstStyle/>
          <a:p>
            <a:pPr>
              <a:spcAft>
                <a:spcPts val="1200"/>
              </a:spcAft>
              <a:buClr>
                <a:schemeClr val="tx1">
                  <a:lumMod val="65000"/>
                  <a:lumOff val="35000"/>
                </a:schemeClr>
              </a:buClr>
            </a:pPr>
            <a:r>
              <a:rPr lang="en-US" sz="2400" dirty="0">
                <a:solidFill>
                  <a:srgbClr val="0070C0"/>
                </a:solidFill>
              </a:rPr>
              <a:t>Thrombin</a:t>
            </a:r>
            <a:r>
              <a:rPr lang="ru-RU" sz="2400" dirty="0">
                <a:solidFill>
                  <a:schemeClr val="tx1">
                    <a:lumMod val="65000"/>
                    <a:lumOff val="35000"/>
                  </a:schemeClr>
                </a:solidFill>
              </a:rPr>
              <a:t> –</a:t>
            </a:r>
            <a:r>
              <a:rPr lang="en-US" sz="2400" dirty="0">
                <a:solidFill>
                  <a:schemeClr val="tx1">
                    <a:lumMod val="65000"/>
                    <a:lumOff val="35000"/>
                  </a:schemeClr>
                </a:solidFill>
              </a:rPr>
              <a:t> is a major enzyme of coagulation system</a:t>
            </a:r>
            <a:r>
              <a:rPr lang="ru-RU" sz="2400" dirty="0">
                <a:solidFill>
                  <a:schemeClr val="tx1">
                    <a:lumMod val="65000"/>
                    <a:lumOff val="35000"/>
                  </a:schemeClr>
                </a:solidFill>
              </a:rPr>
              <a:t>:</a:t>
            </a:r>
          </a:p>
          <a:p>
            <a:pPr marL="342900" indent="-342900">
              <a:spcAft>
                <a:spcPts val="1200"/>
              </a:spcAft>
              <a:buClr>
                <a:schemeClr val="tx1">
                  <a:lumMod val="65000"/>
                  <a:lumOff val="35000"/>
                </a:schemeClr>
              </a:buClr>
              <a:buFont typeface="Arial" panose="020B0604020202020204" pitchFamily="34" charset="0"/>
              <a:buChar char="•"/>
            </a:pPr>
            <a:r>
              <a:rPr lang="en-US" sz="2400" dirty="0">
                <a:solidFill>
                  <a:schemeClr val="tx1">
                    <a:lumMod val="65000"/>
                    <a:lumOff val="35000"/>
                  </a:schemeClr>
                </a:solidFill>
              </a:rPr>
              <a:t>Thrombin is the direct </a:t>
            </a:r>
            <a:r>
              <a:rPr lang="en-US" sz="2400" b="1" dirty="0">
                <a:solidFill>
                  <a:schemeClr val="tx1">
                    <a:lumMod val="65000"/>
                    <a:lumOff val="35000"/>
                  </a:schemeClr>
                </a:solidFill>
              </a:rPr>
              <a:t>target</a:t>
            </a:r>
            <a:r>
              <a:rPr lang="en-US" sz="2400" dirty="0">
                <a:solidFill>
                  <a:schemeClr val="tx1">
                    <a:lumMod val="65000"/>
                    <a:lumOff val="35000"/>
                  </a:schemeClr>
                </a:solidFill>
              </a:rPr>
              <a:t> for </a:t>
            </a:r>
            <a:r>
              <a:rPr lang="en-US" sz="2400" b="1" dirty="0">
                <a:solidFill>
                  <a:schemeClr val="tx1">
                    <a:lumMod val="65000"/>
                    <a:lumOff val="35000"/>
                  </a:schemeClr>
                </a:solidFill>
              </a:rPr>
              <a:t>new oral anticoagulants (NOAC)</a:t>
            </a:r>
            <a:r>
              <a:rPr lang="en-US" sz="2400" dirty="0">
                <a:solidFill>
                  <a:schemeClr val="tx1">
                    <a:lumMod val="65000"/>
                    <a:lumOff val="35000"/>
                  </a:schemeClr>
                </a:solidFill>
              </a:rPr>
              <a:t>. TD4D can be used for NOAC effects estimation and therapy control</a:t>
            </a:r>
            <a:r>
              <a:rPr lang="ru-RU" sz="2400" dirty="0">
                <a:solidFill>
                  <a:schemeClr val="tx1">
                    <a:lumMod val="65000"/>
                    <a:lumOff val="35000"/>
                  </a:schemeClr>
                </a:solidFill>
              </a:rPr>
              <a:t>.</a:t>
            </a:r>
          </a:p>
        </p:txBody>
      </p:sp>
      <p:pic>
        <p:nvPicPr>
          <p:cNvPr id="13" name="Picture 12" descr="C:\Users\s.karamzin.HEMACORE\Desktop\Vid\Dabi 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240004"/>
            <a:ext cx="2286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s.karamzin.HEMACORE\Desktop\Vid\Dabi 0.2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73824" y="3240004"/>
            <a:ext cx="22860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691680" y="2924944"/>
            <a:ext cx="2286000" cy="276999"/>
          </a:xfrm>
          <a:prstGeom prst="rect">
            <a:avLst/>
          </a:prstGeom>
        </p:spPr>
        <p:txBody>
          <a:bodyPr wrap="square">
            <a:spAutoFit/>
          </a:bodyPr>
          <a:lstStyle/>
          <a:p>
            <a:pPr algn="ctr"/>
            <a:r>
              <a:rPr lang="en-US" sz="1200" dirty="0">
                <a:solidFill>
                  <a:schemeClr val="tx1">
                    <a:lumMod val="65000"/>
                    <a:lumOff val="35000"/>
                  </a:schemeClr>
                </a:solidFill>
                <a:effectLst/>
              </a:rPr>
              <a:t>Dabigatran</a:t>
            </a:r>
            <a:r>
              <a:rPr lang="ru-RU" sz="1200" dirty="0">
                <a:solidFill>
                  <a:schemeClr val="tx1">
                    <a:lumMod val="65000"/>
                    <a:lumOff val="35000"/>
                  </a:schemeClr>
                </a:solidFill>
                <a:effectLst/>
              </a:rPr>
              <a:t> - 0 </a:t>
            </a:r>
            <a:r>
              <a:rPr lang="en-US" sz="1200" dirty="0">
                <a:solidFill>
                  <a:schemeClr val="tx1">
                    <a:lumMod val="65000"/>
                    <a:lumOff val="35000"/>
                  </a:schemeClr>
                </a:solidFill>
              </a:rPr>
              <a:t>ng/ml</a:t>
            </a:r>
            <a:endParaRPr lang="en-US" sz="1050" dirty="0">
              <a:solidFill>
                <a:schemeClr val="tx1">
                  <a:lumMod val="65000"/>
                  <a:lumOff val="35000"/>
                </a:schemeClr>
              </a:solidFill>
              <a:effectLst/>
            </a:endParaRPr>
          </a:p>
        </p:txBody>
      </p:sp>
      <p:sp>
        <p:nvSpPr>
          <p:cNvPr id="16" name="Прямоугольник 15"/>
          <p:cNvSpPr/>
          <p:nvPr/>
        </p:nvSpPr>
        <p:spPr>
          <a:xfrm>
            <a:off x="5273824" y="2935977"/>
            <a:ext cx="2286000" cy="276999"/>
          </a:xfrm>
          <a:prstGeom prst="rect">
            <a:avLst/>
          </a:prstGeom>
        </p:spPr>
        <p:txBody>
          <a:bodyPr wrap="square">
            <a:spAutoFit/>
          </a:bodyPr>
          <a:lstStyle/>
          <a:p>
            <a:pPr algn="ctr"/>
            <a:r>
              <a:rPr lang="en-US" sz="1200" dirty="0">
                <a:solidFill>
                  <a:schemeClr val="tx1">
                    <a:lumMod val="65000"/>
                    <a:lumOff val="35000"/>
                  </a:schemeClr>
                </a:solidFill>
                <a:effectLst/>
              </a:rPr>
              <a:t>Dabigatran</a:t>
            </a:r>
            <a:r>
              <a:rPr lang="ru-RU" sz="1200" dirty="0">
                <a:solidFill>
                  <a:schemeClr val="tx1">
                    <a:lumMod val="65000"/>
                    <a:lumOff val="35000"/>
                  </a:schemeClr>
                </a:solidFill>
                <a:effectLst/>
              </a:rPr>
              <a:t> – </a:t>
            </a:r>
            <a:r>
              <a:rPr lang="fr-FR" sz="1200" dirty="0">
                <a:solidFill>
                  <a:schemeClr val="tx1">
                    <a:lumMod val="65000"/>
                    <a:lumOff val="35000"/>
                  </a:schemeClr>
                </a:solidFill>
                <a:effectLst/>
              </a:rPr>
              <a:t>150 </a:t>
            </a:r>
            <a:r>
              <a:rPr lang="fr-FR" sz="1200" dirty="0" err="1">
                <a:solidFill>
                  <a:schemeClr val="tx1">
                    <a:lumMod val="65000"/>
                    <a:lumOff val="35000"/>
                  </a:schemeClr>
                </a:solidFill>
                <a:effectLst/>
              </a:rPr>
              <a:t>ng</a:t>
            </a:r>
            <a:r>
              <a:rPr lang="fr-FR" sz="1200" dirty="0">
                <a:solidFill>
                  <a:schemeClr val="tx1">
                    <a:lumMod val="65000"/>
                    <a:lumOff val="35000"/>
                  </a:schemeClr>
                </a:solidFill>
                <a:effectLst/>
              </a:rPr>
              <a:t>/ml</a:t>
            </a:r>
            <a:endParaRPr lang="en-US" sz="1050" dirty="0">
              <a:solidFill>
                <a:schemeClr val="tx1">
                  <a:lumMod val="65000"/>
                  <a:lumOff val="35000"/>
                </a:schemeClr>
              </a:solidFill>
              <a:effectLst/>
            </a:endParaRPr>
          </a:p>
        </p:txBody>
      </p:sp>
      <p:sp>
        <p:nvSpPr>
          <p:cNvPr id="11" name="Прямоугольник 10"/>
          <p:cNvSpPr/>
          <p:nvPr/>
        </p:nvSpPr>
        <p:spPr>
          <a:xfrm>
            <a:off x="1691680" y="5498068"/>
            <a:ext cx="5868144" cy="523220"/>
          </a:xfrm>
          <a:prstGeom prst="rect">
            <a:avLst/>
          </a:prstGeom>
        </p:spPr>
        <p:txBody>
          <a:bodyPr wrap="square">
            <a:spAutoFit/>
          </a:bodyPr>
          <a:lstStyle/>
          <a:p>
            <a:pPr algn="ctr"/>
            <a:r>
              <a:rPr lang="en-US" sz="1400" i="1" dirty="0">
                <a:solidFill>
                  <a:schemeClr val="tx1">
                    <a:lumMod val="65000"/>
                    <a:lumOff val="35000"/>
                  </a:schemeClr>
                </a:solidFill>
                <a:effectLst/>
              </a:rPr>
              <a:t>Example of therapeutic dabigatran dosage influence on spatial dynamics of thrombin generation (mark’s fluorescence signal)</a:t>
            </a:r>
            <a:endParaRPr lang="en-US" sz="1100" i="1" dirty="0">
              <a:solidFill>
                <a:schemeClr val="tx1">
                  <a:lumMod val="65000"/>
                  <a:lumOff val="35000"/>
                </a:schemeClr>
              </a:solidFill>
              <a:effectLst/>
            </a:endParaRPr>
          </a:p>
        </p:txBody>
      </p:sp>
      <p:sp>
        <p:nvSpPr>
          <p:cNvPr id="1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TD-4D features and application – part 1</a:t>
            </a:r>
            <a:endParaRPr lang="ru-RU" altLang="ru-RU" sz="3200" b="1" dirty="0">
              <a:solidFill>
                <a:schemeClr val="accent1"/>
              </a:solidFill>
            </a:endParaRPr>
          </a:p>
        </p:txBody>
      </p:sp>
      <p:sp>
        <p:nvSpPr>
          <p:cNvPr id="20" name="Прямоугольник 19"/>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25</a:t>
            </a:fld>
            <a:endParaRPr lang="ru-RU" dirty="0">
              <a:solidFill>
                <a:schemeClr val="tx1">
                  <a:lumMod val="50000"/>
                  <a:lumOff val="50000"/>
                </a:schemeClr>
              </a:solidFill>
            </a:endParaRPr>
          </a:p>
        </p:txBody>
      </p:sp>
      <p:pic>
        <p:nvPicPr>
          <p:cNvPr id="22"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88515"/>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a:solidFill>
                  <a:schemeClr val="accent1"/>
                </a:solidFill>
              </a:rPr>
              <a:t>TD-4D possible application:</a:t>
            </a:r>
          </a:p>
          <a:p>
            <a:r>
              <a:rPr lang="en-US" altLang="ru-RU" sz="2000" b="1" dirty="0">
                <a:solidFill>
                  <a:schemeClr val="accent1"/>
                </a:solidFill>
              </a:rPr>
              <a:t>Effect of NOAC on </a:t>
            </a:r>
            <a:r>
              <a:rPr lang="en-US" altLang="ru-RU" sz="2000" b="1" u="sng" dirty="0">
                <a:solidFill>
                  <a:schemeClr val="accent1"/>
                </a:solidFill>
              </a:rPr>
              <a:t>spatial</a:t>
            </a:r>
            <a:r>
              <a:rPr lang="en-US" altLang="ru-RU" sz="2000" b="1" dirty="0">
                <a:solidFill>
                  <a:schemeClr val="accent1"/>
                </a:solidFill>
              </a:rPr>
              <a:t> thrombin generation</a:t>
            </a:r>
            <a:endParaRPr lang="ru-RU" altLang="ru-RU" sz="2000" b="1" dirty="0">
              <a:solidFill>
                <a:schemeClr val="accent1"/>
              </a:solidFill>
            </a:endParaRPr>
          </a:p>
        </p:txBody>
      </p:sp>
      <p:sp>
        <p:nvSpPr>
          <p:cNvPr id="23"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26</a:t>
            </a:fld>
            <a:endParaRPr lang="ru-RU" dirty="0">
              <a:solidFill>
                <a:schemeClr val="tx1">
                  <a:lumMod val="50000"/>
                  <a:lumOff val="50000"/>
                </a:schemeClr>
              </a:solidFill>
            </a:endParaRPr>
          </a:p>
        </p:txBody>
      </p:sp>
      <p:pic>
        <p:nvPicPr>
          <p:cNvPr id="25"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82950" y="1120303"/>
            <a:ext cx="4217041" cy="1200329"/>
          </a:xfrm>
          <a:prstGeom prst="rect">
            <a:avLst/>
          </a:prstGeom>
        </p:spPr>
        <p:txBody>
          <a:bodyPr wrap="square">
            <a:spAutoFit/>
          </a:bodyPr>
          <a:lstStyle/>
          <a:p>
            <a:pPr marL="285750" indent="-285750">
              <a:spcAft>
                <a:spcPts val="1200"/>
              </a:spcAft>
              <a:buClr>
                <a:schemeClr val="tx1">
                  <a:lumMod val="65000"/>
                  <a:lumOff val="35000"/>
                </a:schemeClr>
              </a:buClr>
              <a:buFont typeface="Arial" panose="020B0604020202020204" pitchFamily="34" charset="0"/>
              <a:buChar char="•"/>
            </a:pPr>
            <a:r>
              <a:rPr lang="en-US" dirty="0">
                <a:solidFill>
                  <a:schemeClr val="tx1">
                    <a:lumMod val="65000"/>
                    <a:lumOff val="35000"/>
                  </a:schemeClr>
                </a:solidFill>
              </a:rPr>
              <a:t>TD4D is highly sensitive to different types on new direct oral anticoagulants and can be potentially used for therapy monitoring.</a:t>
            </a:r>
            <a:endParaRPr lang="ru-RU" dirty="0">
              <a:solidFill>
                <a:schemeClr val="tx1">
                  <a:lumMod val="65000"/>
                  <a:lumOff val="35000"/>
                </a:schemeClr>
              </a:solidFill>
            </a:endParaRPr>
          </a:p>
        </p:txBody>
      </p:sp>
      <p:cxnSp>
        <p:nvCxnSpPr>
          <p:cNvPr id="5" name="Прямая со стрелкой 4"/>
          <p:cNvCxnSpPr>
            <a:endCxn id="32" idx="0"/>
          </p:cNvCxnSpPr>
          <p:nvPr/>
        </p:nvCxnSpPr>
        <p:spPr>
          <a:xfrm flipV="1">
            <a:off x="3261928" y="1795853"/>
            <a:ext cx="1368152" cy="1631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endCxn id="37" idx="0"/>
          </p:cNvCxnSpPr>
          <p:nvPr/>
        </p:nvCxnSpPr>
        <p:spPr>
          <a:xfrm>
            <a:off x="3261928" y="3704828"/>
            <a:ext cx="1368152" cy="7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endCxn id="42" idx="0"/>
          </p:cNvCxnSpPr>
          <p:nvPr/>
        </p:nvCxnSpPr>
        <p:spPr>
          <a:xfrm>
            <a:off x="3261928" y="4005064"/>
            <a:ext cx="1368152" cy="1618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8551829">
            <a:off x="3481696" y="2408759"/>
            <a:ext cx="562976" cy="276999"/>
          </a:xfrm>
          <a:prstGeom prst="rect">
            <a:avLst/>
          </a:prstGeom>
          <a:noFill/>
        </p:spPr>
        <p:txBody>
          <a:bodyPr wrap="none" rtlCol="0">
            <a:spAutoFit/>
          </a:bodyPr>
          <a:lstStyle/>
          <a:p>
            <a:pPr algn="ctr"/>
            <a:r>
              <a:rPr lang="en-US" sz="1200" b="1" dirty="0">
                <a:solidFill>
                  <a:schemeClr val="tx1">
                    <a:lumMod val="75000"/>
                    <a:lumOff val="25000"/>
                  </a:schemeClr>
                </a:solidFill>
              </a:rPr>
              <a:t>+ UFH</a:t>
            </a:r>
            <a:endParaRPr lang="ru-RU" sz="1200" b="1" dirty="0">
              <a:solidFill>
                <a:schemeClr val="tx1">
                  <a:lumMod val="75000"/>
                  <a:lumOff val="25000"/>
                </a:schemeClr>
              </a:solidFill>
            </a:endParaRPr>
          </a:p>
        </p:txBody>
      </p:sp>
      <p:sp>
        <p:nvSpPr>
          <p:cNvPr id="44" name="TextBox 43"/>
          <p:cNvSpPr txBox="1"/>
          <p:nvPr/>
        </p:nvSpPr>
        <p:spPr>
          <a:xfrm>
            <a:off x="3405944" y="3429000"/>
            <a:ext cx="999569" cy="276999"/>
          </a:xfrm>
          <a:prstGeom prst="rect">
            <a:avLst/>
          </a:prstGeom>
          <a:noFill/>
        </p:spPr>
        <p:txBody>
          <a:bodyPr wrap="none" rtlCol="0">
            <a:spAutoFit/>
          </a:bodyPr>
          <a:lstStyle/>
          <a:p>
            <a:pPr algn="ctr"/>
            <a:r>
              <a:rPr lang="en-US" sz="1200" b="1" dirty="0">
                <a:solidFill>
                  <a:schemeClr val="tx1">
                    <a:lumMod val="75000"/>
                    <a:lumOff val="25000"/>
                  </a:schemeClr>
                </a:solidFill>
              </a:rPr>
              <a:t>+ Dabigatran</a:t>
            </a:r>
            <a:endParaRPr lang="ru-RU" sz="1200" b="1" dirty="0">
              <a:solidFill>
                <a:schemeClr val="tx1">
                  <a:lumMod val="75000"/>
                  <a:lumOff val="25000"/>
                </a:schemeClr>
              </a:solidFill>
            </a:endParaRPr>
          </a:p>
        </p:txBody>
      </p:sp>
      <p:sp>
        <p:nvSpPr>
          <p:cNvPr id="45" name="TextBox 44"/>
          <p:cNvSpPr txBox="1"/>
          <p:nvPr/>
        </p:nvSpPr>
        <p:spPr>
          <a:xfrm rot="3082349">
            <a:off x="3238189" y="4868244"/>
            <a:ext cx="1085555" cy="276999"/>
          </a:xfrm>
          <a:prstGeom prst="rect">
            <a:avLst/>
          </a:prstGeom>
          <a:noFill/>
        </p:spPr>
        <p:txBody>
          <a:bodyPr wrap="none" rtlCol="0">
            <a:spAutoFit/>
          </a:bodyPr>
          <a:lstStyle/>
          <a:p>
            <a:pPr algn="ctr"/>
            <a:r>
              <a:rPr lang="en-US" sz="1200" b="1" dirty="0">
                <a:solidFill>
                  <a:schemeClr val="tx1">
                    <a:lumMod val="75000"/>
                    <a:lumOff val="25000"/>
                  </a:schemeClr>
                </a:solidFill>
              </a:rPr>
              <a:t>+ Rivaroxaban</a:t>
            </a:r>
            <a:endParaRPr lang="ru-RU" sz="1200" b="1" dirty="0">
              <a:solidFill>
                <a:schemeClr val="tx1">
                  <a:lumMod val="75000"/>
                  <a:lumOff val="25000"/>
                </a:schemeClr>
              </a:solidFill>
            </a:endParaRPr>
          </a:p>
        </p:txBody>
      </p:sp>
      <p:sp>
        <p:nvSpPr>
          <p:cNvPr id="18" name="Прямоугольник 17"/>
          <p:cNvSpPr/>
          <p:nvPr/>
        </p:nvSpPr>
        <p:spPr>
          <a:xfrm>
            <a:off x="7092280" y="1196752"/>
            <a:ext cx="1944216" cy="1169551"/>
          </a:xfrm>
          <a:prstGeom prst="rect">
            <a:avLst/>
          </a:prstGeom>
        </p:spPr>
        <p:txBody>
          <a:bodyPr wrap="square">
            <a:spAutoFit/>
          </a:bodyPr>
          <a:lstStyle/>
          <a:p>
            <a:r>
              <a:rPr lang="en-US" sz="1400" b="1" dirty="0">
                <a:solidFill>
                  <a:schemeClr val="tx1">
                    <a:lumMod val="50000"/>
                    <a:lumOff val="50000"/>
                  </a:schemeClr>
                </a:solidFill>
              </a:rPr>
              <a:t>Heparin</a:t>
            </a:r>
            <a:r>
              <a:rPr lang="en-US" sz="1400" dirty="0">
                <a:solidFill>
                  <a:schemeClr val="tx1">
                    <a:lumMod val="50000"/>
                    <a:lumOff val="50000"/>
                  </a:schemeClr>
                </a:solidFill>
              </a:rPr>
              <a:t> fully inhibited formation of moving peak of thrombin without affecting the initiation time</a:t>
            </a:r>
            <a:endParaRPr lang="ru-RU" sz="1400" dirty="0">
              <a:solidFill>
                <a:schemeClr val="tx1">
                  <a:lumMod val="50000"/>
                  <a:lumOff val="50000"/>
                </a:schemeClr>
              </a:solidFill>
            </a:endParaRPr>
          </a:p>
        </p:txBody>
      </p:sp>
      <p:sp>
        <p:nvSpPr>
          <p:cNvPr id="47" name="Прямоугольник 46"/>
          <p:cNvSpPr/>
          <p:nvPr/>
        </p:nvSpPr>
        <p:spPr>
          <a:xfrm>
            <a:off x="7092280" y="2908682"/>
            <a:ext cx="1944216" cy="1600438"/>
          </a:xfrm>
          <a:prstGeom prst="rect">
            <a:avLst/>
          </a:prstGeom>
        </p:spPr>
        <p:txBody>
          <a:bodyPr wrap="square">
            <a:spAutoFit/>
          </a:bodyPr>
          <a:lstStyle/>
          <a:p>
            <a:r>
              <a:rPr lang="en-US" sz="1400" b="1" dirty="0">
                <a:solidFill>
                  <a:schemeClr val="tx1">
                    <a:lumMod val="50000"/>
                    <a:lumOff val="50000"/>
                  </a:schemeClr>
                </a:solidFill>
              </a:rPr>
              <a:t>Dabigatran</a:t>
            </a:r>
            <a:r>
              <a:rPr lang="en-US" sz="1400" dirty="0">
                <a:solidFill>
                  <a:schemeClr val="tx1">
                    <a:lumMod val="50000"/>
                    <a:lumOff val="50000"/>
                  </a:schemeClr>
                </a:solidFill>
              </a:rPr>
              <a:t> significantly increased initiation time and decreased synchronically the height of thrombin peak on the activator and in space.</a:t>
            </a:r>
            <a:endParaRPr lang="ru-RU" sz="1400" dirty="0">
              <a:solidFill>
                <a:schemeClr val="tx1">
                  <a:lumMod val="50000"/>
                  <a:lumOff val="50000"/>
                </a:schemeClr>
              </a:solidFill>
            </a:endParaRPr>
          </a:p>
        </p:txBody>
      </p:sp>
      <p:sp>
        <p:nvSpPr>
          <p:cNvPr id="48" name="Прямоугольник 47"/>
          <p:cNvSpPr/>
          <p:nvPr/>
        </p:nvSpPr>
        <p:spPr>
          <a:xfrm>
            <a:off x="7092280" y="4996333"/>
            <a:ext cx="1944216" cy="1384995"/>
          </a:xfrm>
          <a:prstGeom prst="rect">
            <a:avLst/>
          </a:prstGeom>
        </p:spPr>
        <p:txBody>
          <a:bodyPr wrap="square">
            <a:spAutoFit/>
          </a:bodyPr>
          <a:lstStyle/>
          <a:p>
            <a:r>
              <a:rPr lang="en-US" sz="1400" b="1" dirty="0">
                <a:solidFill>
                  <a:schemeClr val="tx1">
                    <a:lumMod val="50000"/>
                    <a:lumOff val="50000"/>
                  </a:schemeClr>
                </a:solidFill>
              </a:rPr>
              <a:t>Rivaroxaban</a:t>
            </a:r>
            <a:r>
              <a:rPr lang="en-US" sz="1400" dirty="0">
                <a:solidFill>
                  <a:schemeClr val="tx1">
                    <a:lumMod val="50000"/>
                    <a:lumOff val="50000"/>
                  </a:schemeClr>
                </a:solidFill>
              </a:rPr>
              <a:t> delayed thrombin formation and lead to fast transformation of moving peak to a plateau</a:t>
            </a:r>
            <a:endParaRPr lang="ru-RU" sz="1400" dirty="0">
              <a:solidFill>
                <a:schemeClr val="tx1">
                  <a:lumMod val="50000"/>
                  <a:lumOff val="5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41" y="2837143"/>
            <a:ext cx="2647448" cy="1909442"/>
          </a:xfrm>
          <a:prstGeom prst="rect">
            <a:avLst/>
          </a:prstGeom>
        </p:spPr>
      </p:pic>
      <p:sp>
        <p:nvSpPr>
          <p:cNvPr id="46" name="TextBox 45"/>
          <p:cNvSpPr txBox="1"/>
          <p:nvPr/>
        </p:nvSpPr>
        <p:spPr>
          <a:xfrm rot="16200000">
            <a:off x="-215609" y="3552291"/>
            <a:ext cx="1569148" cy="261610"/>
          </a:xfrm>
          <a:prstGeom prst="rect">
            <a:avLst/>
          </a:prstGeom>
          <a:noFill/>
        </p:spPr>
        <p:txBody>
          <a:bodyPr wrap="square" rtlCol="0">
            <a:spAutoFit/>
          </a:bodyPr>
          <a:lstStyle/>
          <a:p>
            <a:pPr algn="ctr"/>
            <a:r>
              <a:rPr lang="fr-FR" sz="1050" b="1" dirty="0" err="1"/>
              <a:t>Thrombin</a:t>
            </a:r>
            <a:r>
              <a:rPr lang="fr-FR" sz="1100" b="1" dirty="0"/>
              <a:t>, AU/L</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337" y="1020122"/>
            <a:ext cx="2375168" cy="1760806"/>
          </a:xfrm>
          <a:prstGeom prst="rect">
            <a:avLst/>
          </a:prstGeom>
        </p:spPr>
      </p:pic>
      <p:sp>
        <p:nvSpPr>
          <p:cNvPr id="49" name="TextBox 48"/>
          <p:cNvSpPr txBox="1"/>
          <p:nvPr/>
        </p:nvSpPr>
        <p:spPr>
          <a:xfrm rot="16200000">
            <a:off x="4107116" y="1549716"/>
            <a:ext cx="1569148" cy="261610"/>
          </a:xfrm>
          <a:prstGeom prst="rect">
            <a:avLst/>
          </a:prstGeom>
          <a:noFill/>
        </p:spPr>
        <p:txBody>
          <a:bodyPr wrap="square" rtlCol="0">
            <a:spAutoFit/>
          </a:bodyPr>
          <a:lstStyle/>
          <a:p>
            <a:pPr algn="ctr"/>
            <a:r>
              <a:rPr lang="fr-FR" sz="1050" b="1" dirty="0" err="1"/>
              <a:t>Thrombin</a:t>
            </a:r>
            <a:r>
              <a:rPr lang="fr-FR" sz="1100" b="1" dirty="0"/>
              <a:t>, AU/L</a:t>
            </a:r>
          </a:p>
        </p:txBody>
      </p:sp>
      <p:grpSp>
        <p:nvGrpSpPr>
          <p:cNvPr id="11" name="Group 10"/>
          <p:cNvGrpSpPr/>
          <p:nvPr/>
        </p:nvGrpSpPr>
        <p:grpSpPr>
          <a:xfrm>
            <a:off x="4788024" y="2780928"/>
            <a:ext cx="2354967" cy="1899661"/>
            <a:chOff x="4788024" y="2780928"/>
            <a:chExt cx="2354967" cy="1899661"/>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2909801"/>
              <a:ext cx="2354967" cy="1770788"/>
            </a:xfrm>
            <a:prstGeom prst="rect">
              <a:avLst/>
            </a:prstGeom>
          </p:spPr>
        </p:pic>
        <p:sp>
          <p:nvSpPr>
            <p:cNvPr id="50" name="TextBox 49"/>
            <p:cNvSpPr txBox="1"/>
            <p:nvPr/>
          </p:nvSpPr>
          <p:spPr>
            <a:xfrm rot="16200000">
              <a:off x="4147129" y="3434697"/>
              <a:ext cx="1569148" cy="261610"/>
            </a:xfrm>
            <a:prstGeom prst="rect">
              <a:avLst/>
            </a:prstGeom>
            <a:noFill/>
          </p:spPr>
          <p:txBody>
            <a:bodyPr wrap="square" rtlCol="0">
              <a:spAutoFit/>
            </a:bodyPr>
            <a:lstStyle/>
            <a:p>
              <a:pPr algn="ctr"/>
              <a:r>
                <a:rPr lang="fr-FR" sz="1050" b="1" dirty="0" err="1"/>
                <a:t>Thrombin</a:t>
              </a:r>
              <a:r>
                <a:rPr lang="fr-FR" sz="1100" b="1" dirty="0"/>
                <a:t>, AU/L</a:t>
              </a:r>
            </a:p>
          </p:txBody>
        </p:sp>
        <p:sp>
          <p:nvSpPr>
            <p:cNvPr id="8" name="TextBox 7"/>
            <p:cNvSpPr txBox="1"/>
            <p:nvPr/>
          </p:nvSpPr>
          <p:spPr>
            <a:xfrm>
              <a:off x="5508104" y="3212976"/>
              <a:ext cx="787395" cy="261610"/>
            </a:xfrm>
            <a:prstGeom prst="rect">
              <a:avLst/>
            </a:prstGeom>
            <a:noFill/>
          </p:spPr>
          <p:txBody>
            <a:bodyPr wrap="none" rtlCol="0">
              <a:spAutoFit/>
            </a:bodyPr>
            <a:lstStyle/>
            <a:p>
              <a:r>
                <a:rPr lang="fr-FR" sz="1100" b="1" dirty="0">
                  <a:solidFill>
                    <a:schemeClr val="bg1">
                      <a:lumMod val="65000"/>
                    </a:schemeClr>
                  </a:solidFill>
                </a:rPr>
                <a:t>200 </a:t>
              </a:r>
              <a:r>
                <a:rPr lang="fr-FR" sz="1100" b="1" dirty="0" err="1">
                  <a:solidFill>
                    <a:schemeClr val="bg1">
                      <a:lumMod val="65000"/>
                    </a:schemeClr>
                  </a:solidFill>
                </a:rPr>
                <a:t>ng</a:t>
              </a:r>
              <a:r>
                <a:rPr lang="fr-FR" sz="1100" b="1" dirty="0">
                  <a:solidFill>
                    <a:schemeClr val="bg1">
                      <a:lumMod val="65000"/>
                    </a:schemeClr>
                  </a:solidFill>
                </a:rPr>
                <a:t>/ml</a:t>
              </a:r>
            </a:p>
          </p:txBody>
        </p:sp>
      </p:grpSp>
      <p:grpSp>
        <p:nvGrpSpPr>
          <p:cNvPr id="12" name="Group 11"/>
          <p:cNvGrpSpPr/>
          <p:nvPr/>
        </p:nvGrpSpPr>
        <p:grpSpPr>
          <a:xfrm>
            <a:off x="4775828" y="4732658"/>
            <a:ext cx="2316349" cy="1813871"/>
            <a:chOff x="4775828" y="4732658"/>
            <a:chExt cx="2316349" cy="181387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5828" y="4797075"/>
              <a:ext cx="2316349" cy="1749454"/>
            </a:xfrm>
            <a:prstGeom prst="rect">
              <a:avLst/>
            </a:prstGeom>
          </p:spPr>
        </p:pic>
        <p:sp>
          <p:nvSpPr>
            <p:cNvPr id="51" name="TextBox 50"/>
            <p:cNvSpPr txBox="1"/>
            <p:nvPr/>
          </p:nvSpPr>
          <p:spPr>
            <a:xfrm rot="16200000">
              <a:off x="4164926" y="5386427"/>
              <a:ext cx="1569148" cy="261610"/>
            </a:xfrm>
            <a:prstGeom prst="rect">
              <a:avLst/>
            </a:prstGeom>
            <a:noFill/>
          </p:spPr>
          <p:txBody>
            <a:bodyPr wrap="square" rtlCol="0">
              <a:spAutoFit/>
            </a:bodyPr>
            <a:lstStyle/>
            <a:p>
              <a:pPr algn="ctr"/>
              <a:r>
                <a:rPr lang="fr-FR" sz="1050" b="1" dirty="0" err="1"/>
                <a:t>Thrombin</a:t>
              </a:r>
              <a:r>
                <a:rPr lang="fr-FR" sz="1100" b="1" dirty="0"/>
                <a:t>, AU/L</a:t>
              </a:r>
            </a:p>
          </p:txBody>
        </p:sp>
        <p:sp>
          <p:nvSpPr>
            <p:cNvPr id="27" name="TextBox 26"/>
            <p:cNvSpPr txBox="1"/>
            <p:nvPr/>
          </p:nvSpPr>
          <p:spPr>
            <a:xfrm>
              <a:off x="5508103" y="5085184"/>
              <a:ext cx="787395" cy="261610"/>
            </a:xfrm>
            <a:prstGeom prst="rect">
              <a:avLst/>
            </a:prstGeom>
            <a:noFill/>
          </p:spPr>
          <p:txBody>
            <a:bodyPr wrap="none" rtlCol="0">
              <a:spAutoFit/>
            </a:bodyPr>
            <a:lstStyle/>
            <a:p>
              <a:r>
                <a:rPr lang="fr-FR" sz="1100" b="1" dirty="0">
                  <a:solidFill>
                    <a:schemeClr val="bg1">
                      <a:lumMod val="65000"/>
                    </a:schemeClr>
                  </a:solidFill>
                </a:rPr>
                <a:t>130 </a:t>
              </a:r>
              <a:r>
                <a:rPr lang="fr-FR" sz="1100" b="1" dirty="0" err="1">
                  <a:solidFill>
                    <a:schemeClr val="bg1">
                      <a:lumMod val="65000"/>
                    </a:schemeClr>
                  </a:solidFill>
                </a:rPr>
                <a:t>ng</a:t>
              </a:r>
              <a:r>
                <a:rPr lang="fr-FR" sz="1100" b="1" dirty="0">
                  <a:solidFill>
                    <a:schemeClr val="bg1">
                      <a:lumMod val="65000"/>
                    </a:schemeClr>
                  </a:solidFill>
                </a:rPr>
                <a:t>/ml</a:t>
              </a:r>
            </a:p>
          </p:txBody>
        </p:sp>
      </p:grpSp>
    </p:spTree>
    <p:extLst>
      <p:ext uri="{BB962C8B-B14F-4D97-AF65-F5344CB8AC3E}">
        <p14:creationId xmlns:p14="http://schemas.microsoft.com/office/powerpoint/2010/main" val="1594062608"/>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27</a:t>
            </a:fld>
            <a:endParaRPr lang="ru-RU" dirty="0">
              <a:solidFill>
                <a:schemeClr val="tx1">
                  <a:lumMod val="50000"/>
                  <a:lumOff val="50000"/>
                </a:schemeClr>
              </a:solidFill>
            </a:endParaRPr>
          </a:p>
        </p:txBody>
      </p:sp>
      <p:pic>
        <p:nvPicPr>
          <p:cNvPr id="25"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5536" y="1957750"/>
            <a:ext cx="8307142" cy="331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a:solidFill>
                  <a:schemeClr val="accent1"/>
                </a:solidFill>
              </a:rPr>
              <a:t>TD-4D possible application:</a:t>
            </a:r>
          </a:p>
          <a:p>
            <a:r>
              <a:rPr lang="en-US" altLang="ru-RU" sz="2000" b="1" dirty="0">
                <a:solidFill>
                  <a:schemeClr val="accent1"/>
                </a:solidFill>
              </a:rPr>
              <a:t>Effect of NOAC on thrombin generation on the TF-coated surface</a:t>
            </a:r>
            <a:endParaRPr lang="ru-RU" altLang="ru-RU" sz="2000" b="1" dirty="0">
              <a:solidFill>
                <a:schemeClr val="accent1"/>
              </a:solidFill>
            </a:endParaRPr>
          </a:p>
        </p:txBody>
      </p:sp>
      <p:sp>
        <p:nvSpPr>
          <p:cNvPr id="2" name="TextBox 1"/>
          <p:cNvSpPr txBox="1"/>
          <p:nvPr/>
        </p:nvSpPr>
        <p:spPr>
          <a:xfrm rot="16200000">
            <a:off x="-65747" y="3461003"/>
            <a:ext cx="1370312" cy="307777"/>
          </a:xfrm>
          <a:prstGeom prst="rect">
            <a:avLst/>
          </a:prstGeom>
          <a:noFill/>
        </p:spPr>
        <p:txBody>
          <a:bodyPr wrap="none" rtlCol="0">
            <a:spAutoFit/>
          </a:bodyPr>
          <a:lstStyle/>
          <a:p>
            <a:r>
              <a:rPr lang="fr-FR" sz="1400" b="1" dirty="0" err="1"/>
              <a:t>Thrombin</a:t>
            </a:r>
            <a:r>
              <a:rPr lang="fr-FR" sz="1400" b="1" dirty="0"/>
              <a:t>, AU/L</a:t>
            </a:r>
          </a:p>
        </p:txBody>
      </p:sp>
      <p:sp>
        <p:nvSpPr>
          <p:cNvPr id="9" name="TextBox 8"/>
          <p:cNvSpPr txBox="1"/>
          <p:nvPr/>
        </p:nvSpPr>
        <p:spPr>
          <a:xfrm rot="16200000">
            <a:off x="4256757" y="3461005"/>
            <a:ext cx="1370312" cy="307777"/>
          </a:xfrm>
          <a:prstGeom prst="rect">
            <a:avLst/>
          </a:prstGeom>
          <a:noFill/>
        </p:spPr>
        <p:txBody>
          <a:bodyPr wrap="none" rtlCol="0">
            <a:spAutoFit/>
          </a:bodyPr>
          <a:lstStyle/>
          <a:p>
            <a:r>
              <a:rPr lang="fr-FR" sz="1400" b="1" dirty="0" err="1"/>
              <a:t>Thrombin</a:t>
            </a:r>
            <a:r>
              <a:rPr lang="fr-FR" sz="1400" b="1" dirty="0"/>
              <a:t>, AU/L</a:t>
            </a:r>
          </a:p>
        </p:txBody>
      </p:sp>
    </p:spTree>
    <p:extLst>
      <p:ext uri="{BB962C8B-B14F-4D97-AF65-F5344CB8AC3E}">
        <p14:creationId xmlns:p14="http://schemas.microsoft.com/office/powerpoint/2010/main" val="4186374469"/>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a:solidFill>
                  <a:schemeClr val="accent1"/>
                </a:solidFill>
              </a:rPr>
              <a:t>TD-4D possible application:</a:t>
            </a:r>
          </a:p>
          <a:p>
            <a:r>
              <a:rPr lang="en-US" altLang="ru-RU" sz="2000" b="1" dirty="0">
                <a:solidFill>
                  <a:schemeClr val="accent1"/>
                </a:solidFill>
              </a:rPr>
              <a:t>Effect of NOAC on </a:t>
            </a:r>
            <a:r>
              <a:rPr lang="en-US" altLang="ru-RU" sz="2000" b="1" u="sng" dirty="0">
                <a:solidFill>
                  <a:schemeClr val="accent1"/>
                </a:solidFill>
              </a:rPr>
              <a:t>spatial</a:t>
            </a:r>
            <a:r>
              <a:rPr lang="en-US" altLang="ru-RU" sz="2000" b="1" dirty="0">
                <a:solidFill>
                  <a:schemeClr val="accent1"/>
                </a:solidFill>
              </a:rPr>
              <a:t> thrombin generation (ex-vivo</a:t>
            </a:r>
            <a:r>
              <a:rPr lang="en-US" altLang="ru-RU" sz="2000" b="1" dirty="0">
                <a:solidFill>
                  <a:schemeClr val="tx1">
                    <a:lumMod val="65000"/>
                    <a:lumOff val="35000"/>
                  </a:schemeClr>
                </a:solidFill>
              </a:rPr>
              <a:t>)</a:t>
            </a:r>
            <a:endParaRPr lang="ru-RU" altLang="ru-RU" sz="2000" b="1" dirty="0">
              <a:solidFill>
                <a:schemeClr val="tx1">
                  <a:lumMod val="65000"/>
                  <a:lumOff val="35000"/>
                </a:schemeClr>
              </a:solidFill>
            </a:endParaRPr>
          </a:p>
        </p:txBody>
      </p:sp>
      <p:sp>
        <p:nvSpPr>
          <p:cNvPr id="23"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28</a:t>
            </a:fld>
            <a:endParaRPr lang="ru-RU" dirty="0">
              <a:solidFill>
                <a:schemeClr val="tx1">
                  <a:lumMod val="50000"/>
                  <a:lumOff val="50000"/>
                </a:schemeClr>
              </a:solidFill>
            </a:endParaRPr>
          </a:p>
        </p:txBody>
      </p:sp>
      <p:pic>
        <p:nvPicPr>
          <p:cNvPr id="25"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Группа 63"/>
          <p:cNvGrpSpPr/>
          <p:nvPr/>
        </p:nvGrpSpPr>
        <p:grpSpPr>
          <a:xfrm>
            <a:off x="3746810" y="5240233"/>
            <a:ext cx="1511953" cy="695592"/>
            <a:chOff x="3637125" y="5339543"/>
            <a:chExt cx="1511953" cy="695592"/>
          </a:xfrm>
        </p:grpSpPr>
        <p:cxnSp>
          <p:nvCxnSpPr>
            <p:cNvPr id="10" name="Прямая со стрелкой 9"/>
            <p:cNvCxnSpPr/>
            <p:nvPr/>
          </p:nvCxnSpPr>
          <p:spPr>
            <a:xfrm>
              <a:off x="3766296" y="5642557"/>
              <a:ext cx="1368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637125" y="5339543"/>
              <a:ext cx="1511953" cy="276999"/>
            </a:xfrm>
            <a:prstGeom prst="rect">
              <a:avLst/>
            </a:prstGeom>
            <a:noFill/>
          </p:spPr>
          <p:txBody>
            <a:bodyPr wrap="none" rtlCol="0">
              <a:spAutoFit/>
            </a:bodyPr>
            <a:lstStyle/>
            <a:p>
              <a:pPr algn="ctr"/>
              <a:r>
                <a:rPr lang="en-US" sz="1200" b="1" dirty="0">
                  <a:solidFill>
                    <a:schemeClr val="tx1">
                      <a:lumMod val="75000"/>
                      <a:lumOff val="25000"/>
                    </a:schemeClr>
                  </a:solidFill>
                </a:rPr>
                <a:t>+ 10 mg Rivaroxaban</a:t>
              </a:r>
              <a:endParaRPr lang="ru-RU" sz="1200" b="1" dirty="0">
                <a:solidFill>
                  <a:schemeClr val="tx1">
                    <a:lumMod val="75000"/>
                    <a:lumOff val="25000"/>
                  </a:schemeClr>
                </a:solidFill>
              </a:endParaRPr>
            </a:p>
          </p:txBody>
        </p:sp>
        <p:sp>
          <p:nvSpPr>
            <p:cNvPr id="59" name="TextBox 58"/>
            <p:cNvSpPr txBox="1"/>
            <p:nvPr/>
          </p:nvSpPr>
          <p:spPr>
            <a:xfrm>
              <a:off x="4024466" y="5758136"/>
              <a:ext cx="774315" cy="276999"/>
            </a:xfrm>
            <a:prstGeom prst="rect">
              <a:avLst/>
            </a:prstGeom>
            <a:noFill/>
          </p:spPr>
          <p:txBody>
            <a:bodyPr wrap="none" rtlCol="0">
              <a:spAutoFit/>
            </a:bodyPr>
            <a:lstStyle/>
            <a:p>
              <a:pPr algn="ctr"/>
              <a:r>
                <a:rPr lang="en-US" sz="1200" b="1" dirty="0">
                  <a:solidFill>
                    <a:schemeClr val="tx1">
                      <a:lumMod val="75000"/>
                      <a:lumOff val="25000"/>
                    </a:schemeClr>
                  </a:solidFill>
                </a:rPr>
                <a:t>+ 2 hours</a:t>
              </a:r>
              <a:endParaRPr lang="ru-RU" sz="1200" b="1" dirty="0">
                <a:solidFill>
                  <a:schemeClr val="tx1">
                    <a:lumMod val="75000"/>
                    <a:lumOff val="25000"/>
                  </a:schemeClr>
                </a:solidFill>
              </a:endParaRPr>
            </a:p>
          </p:txBody>
        </p:sp>
      </p:grpSp>
      <p:grpSp>
        <p:nvGrpSpPr>
          <p:cNvPr id="63" name="Группа 62"/>
          <p:cNvGrpSpPr/>
          <p:nvPr/>
        </p:nvGrpSpPr>
        <p:grpSpPr>
          <a:xfrm>
            <a:off x="3766296" y="2930781"/>
            <a:ext cx="1518002" cy="637039"/>
            <a:chOff x="3666509" y="2474206"/>
            <a:chExt cx="1518002" cy="637039"/>
          </a:xfrm>
        </p:grpSpPr>
        <p:cxnSp>
          <p:nvCxnSpPr>
            <p:cNvPr id="7" name="Прямая со стрелкой 6"/>
            <p:cNvCxnSpPr/>
            <p:nvPr/>
          </p:nvCxnSpPr>
          <p:spPr>
            <a:xfrm>
              <a:off x="3816359" y="2750034"/>
              <a:ext cx="1368152" cy="7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66509" y="2474206"/>
              <a:ext cx="1504515" cy="276999"/>
            </a:xfrm>
            <a:prstGeom prst="rect">
              <a:avLst/>
            </a:prstGeom>
            <a:noFill/>
          </p:spPr>
          <p:txBody>
            <a:bodyPr wrap="none" rtlCol="0">
              <a:spAutoFit/>
            </a:bodyPr>
            <a:lstStyle/>
            <a:p>
              <a:pPr algn="ctr"/>
              <a:r>
                <a:rPr lang="en-US" sz="1200" b="1" dirty="0">
                  <a:solidFill>
                    <a:schemeClr val="tx1">
                      <a:lumMod val="75000"/>
                      <a:lumOff val="25000"/>
                    </a:schemeClr>
                  </a:solidFill>
                </a:rPr>
                <a:t>+ 220 mg Dabigatran</a:t>
              </a:r>
              <a:endParaRPr lang="ru-RU" sz="1200" b="1" dirty="0">
                <a:solidFill>
                  <a:schemeClr val="tx1">
                    <a:lumMod val="75000"/>
                    <a:lumOff val="25000"/>
                  </a:schemeClr>
                </a:solidFill>
              </a:endParaRPr>
            </a:p>
          </p:txBody>
        </p:sp>
        <p:sp>
          <p:nvSpPr>
            <p:cNvPr id="60" name="TextBox 59"/>
            <p:cNvSpPr txBox="1"/>
            <p:nvPr/>
          </p:nvSpPr>
          <p:spPr>
            <a:xfrm>
              <a:off x="4073004" y="2834246"/>
              <a:ext cx="774315" cy="276999"/>
            </a:xfrm>
            <a:prstGeom prst="rect">
              <a:avLst/>
            </a:prstGeom>
            <a:noFill/>
          </p:spPr>
          <p:txBody>
            <a:bodyPr wrap="none" rtlCol="0">
              <a:spAutoFit/>
            </a:bodyPr>
            <a:lstStyle/>
            <a:p>
              <a:pPr algn="ctr"/>
              <a:r>
                <a:rPr lang="en-US" sz="1200" b="1" dirty="0">
                  <a:solidFill>
                    <a:schemeClr val="tx1">
                      <a:lumMod val="75000"/>
                      <a:lumOff val="25000"/>
                    </a:schemeClr>
                  </a:solidFill>
                </a:rPr>
                <a:t>+ 3 hours</a:t>
              </a:r>
              <a:endParaRPr lang="ru-RU" sz="1200" b="1" dirty="0">
                <a:solidFill>
                  <a:schemeClr val="tx1">
                    <a:lumMod val="75000"/>
                    <a:lumOff val="25000"/>
                  </a:schemeClr>
                </a:solidFill>
              </a:endParaRPr>
            </a:p>
          </p:txBody>
        </p:sp>
      </p:grpSp>
      <p:sp>
        <p:nvSpPr>
          <p:cNvPr id="61" name="Прямоугольник 60"/>
          <p:cNvSpPr/>
          <p:nvPr/>
        </p:nvSpPr>
        <p:spPr>
          <a:xfrm>
            <a:off x="1972367" y="1044768"/>
            <a:ext cx="4878512" cy="369332"/>
          </a:xfrm>
          <a:prstGeom prst="rect">
            <a:avLst/>
          </a:prstGeom>
        </p:spPr>
        <p:txBody>
          <a:bodyPr wrap="square">
            <a:spAutoFit/>
          </a:bodyPr>
          <a:lstStyle/>
          <a:p>
            <a:r>
              <a:rPr lang="en-US" dirty="0">
                <a:solidFill>
                  <a:schemeClr val="tx1">
                    <a:lumMod val="65000"/>
                    <a:lumOff val="35000"/>
                  </a:schemeClr>
                </a:solidFill>
              </a:rPr>
              <a:t>Prophylaxis of VTE after major orthopedic surgery</a:t>
            </a:r>
            <a:endParaRPr lang="ru-RU" dirty="0">
              <a:solidFill>
                <a:schemeClr val="tx1">
                  <a:lumMod val="65000"/>
                  <a:lumOff val="35000"/>
                </a:schemeClr>
              </a:solidFill>
            </a:endParaRPr>
          </a:p>
        </p:txBody>
      </p:sp>
      <p:sp>
        <p:nvSpPr>
          <p:cNvPr id="38" name="TextBox 37"/>
          <p:cNvSpPr txBox="1"/>
          <p:nvPr/>
        </p:nvSpPr>
        <p:spPr>
          <a:xfrm>
            <a:off x="803172" y="1896848"/>
            <a:ext cx="924997" cy="338554"/>
          </a:xfrm>
          <a:prstGeom prst="rect">
            <a:avLst/>
          </a:prstGeom>
          <a:noFill/>
        </p:spPr>
        <p:txBody>
          <a:bodyPr wrap="none" rtlCol="0">
            <a:spAutoFit/>
          </a:bodyPr>
          <a:lstStyle/>
          <a:p>
            <a:r>
              <a:rPr lang="en-US" sz="1600" dirty="0">
                <a:solidFill>
                  <a:schemeClr val="tx1">
                    <a:lumMod val="65000"/>
                    <a:lumOff val="35000"/>
                  </a:schemeClr>
                </a:solidFill>
              </a:rPr>
              <a:t>Patient 1</a:t>
            </a:r>
            <a:endParaRPr lang="ru-RU" sz="1600" dirty="0">
              <a:solidFill>
                <a:schemeClr val="tx1">
                  <a:lumMod val="65000"/>
                  <a:lumOff val="35000"/>
                </a:schemeClr>
              </a:solidFill>
            </a:endParaRPr>
          </a:p>
        </p:txBody>
      </p:sp>
      <p:sp>
        <p:nvSpPr>
          <p:cNvPr id="62" name="TextBox 61"/>
          <p:cNvSpPr txBox="1"/>
          <p:nvPr/>
        </p:nvSpPr>
        <p:spPr>
          <a:xfrm>
            <a:off x="803172" y="4365104"/>
            <a:ext cx="924997" cy="338554"/>
          </a:xfrm>
          <a:prstGeom prst="rect">
            <a:avLst/>
          </a:prstGeom>
          <a:noFill/>
        </p:spPr>
        <p:txBody>
          <a:bodyPr wrap="none" rtlCol="0">
            <a:spAutoFit/>
          </a:bodyPr>
          <a:lstStyle/>
          <a:p>
            <a:r>
              <a:rPr lang="en-US" sz="1600" dirty="0">
                <a:solidFill>
                  <a:schemeClr val="tx1">
                    <a:lumMod val="65000"/>
                    <a:lumOff val="35000"/>
                  </a:schemeClr>
                </a:solidFill>
              </a:rPr>
              <a:t>Patient 2</a:t>
            </a:r>
            <a:endParaRPr lang="ru-RU" sz="1600" dirty="0">
              <a:solidFill>
                <a:schemeClr val="tx1">
                  <a:lumMod val="65000"/>
                  <a:lumOff val="3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89" y="2280693"/>
            <a:ext cx="3580631" cy="1929436"/>
          </a:xfrm>
          <a:prstGeom prst="rect">
            <a:avLst/>
          </a:prstGeom>
        </p:spPr>
      </p:pic>
      <p:sp>
        <p:nvSpPr>
          <p:cNvPr id="26" name="TextBox 25"/>
          <p:cNvSpPr txBox="1"/>
          <p:nvPr/>
        </p:nvSpPr>
        <p:spPr>
          <a:xfrm rot="16200000">
            <a:off x="-318658" y="2952155"/>
            <a:ext cx="1370312" cy="307777"/>
          </a:xfrm>
          <a:prstGeom prst="rect">
            <a:avLst/>
          </a:prstGeom>
          <a:noFill/>
        </p:spPr>
        <p:txBody>
          <a:bodyPr wrap="none" rtlCol="0">
            <a:spAutoFit/>
          </a:bodyPr>
          <a:lstStyle/>
          <a:p>
            <a:r>
              <a:rPr lang="fr-FR" sz="1400" b="1" dirty="0" err="1"/>
              <a:t>Thrombin</a:t>
            </a:r>
            <a:r>
              <a:rPr lang="fr-FR" sz="1400" b="1" dirty="0"/>
              <a:t>, AU/L</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284" y="2272430"/>
            <a:ext cx="3657066" cy="1937699"/>
          </a:xfrm>
          <a:prstGeom prst="rect">
            <a:avLst/>
          </a:prstGeom>
        </p:spPr>
      </p:pic>
      <p:sp>
        <p:nvSpPr>
          <p:cNvPr id="27" name="TextBox 26"/>
          <p:cNvSpPr txBox="1"/>
          <p:nvPr/>
        </p:nvSpPr>
        <p:spPr>
          <a:xfrm rot="16200000">
            <a:off x="4948017" y="2915391"/>
            <a:ext cx="1370312" cy="307777"/>
          </a:xfrm>
          <a:prstGeom prst="rect">
            <a:avLst/>
          </a:prstGeom>
          <a:noFill/>
        </p:spPr>
        <p:txBody>
          <a:bodyPr wrap="none" rtlCol="0">
            <a:spAutoFit/>
          </a:bodyPr>
          <a:lstStyle/>
          <a:p>
            <a:r>
              <a:rPr lang="fr-FR" sz="1400" b="1" dirty="0" err="1"/>
              <a:t>Thrombin</a:t>
            </a:r>
            <a:r>
              <a:rPr lang="fr-FR" sz="1400" b="1" dirty="0"/>
              <a:t>, AU/L</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89" y="4605775"/>
            <a:ext cx="3194034" cy="1822911"/>
          </a:xfrm>
          <a:prstGeom prst="rect">
            <a:avLst/>
          </a:prstGeom>
        </p:spPr>
      </p:pic>
      <p:sp>
        <p:nvSpPr>
          <p:cNvPr id="28" name="TextBox 27"/>
          <p:cNvSpPr txBox="1"/>
          <p:nvPr/>
        </p:nvSpPr>
        <p:spPr>
          <a:xfrm rot="16200000">
            <a:off x="-309223" y="5163059"/>
            <a:ext cx="1370312" cy="307777"/>
          </a:xfrm>
          <a:prstGeom prst="rect">
            <a:avLst/>
          </a:prstGeom>
          <a:noFill/>
        </p:spPr>
        <p:txBody>
          <a:bodyPr wrap="none" rtlCol="0">
            <a:spAutoFit/>
          </a:bodyPr>
          <a:lstStyle/>
          <a:p>
            <a:r>
              <a:rPr lang="fr-FR" sz="1400" b="1" dirty="0" err="1"/>
              <a:t>Thrombin</a:t>
            </a:r>
            <a:r>
              <a:rPr lang="fr-FR" sz="1400" b="1" dirty="0"/>
              <a:t>, AU/L</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782" y="4443754"/>
            <a:ext cx="2908230" cy="1869955"/>
          </a:xfrm>
          <a:prstGeom prst="rect">
            <a:avLst/>
          </a:prstGeom>
        </p:spPr>
      </p:pic>
      <p:sp>
        <p:nvSpPr>
          <p:cNvPr id="29" name="TextBox 28"/>
          <p:cNvSpPr txBox="1"/>
          <p:nvPr/>
        </p:nvSpPr>
        <p:spPr>
          <a:xfrm rot="16200000">
            <a:off x="4948017" y="5163057"/>
            <a:ext cx="1370312" cy="307777"/>
          </a:xfrm>
          <a:prstGeom prst="rect">
            <a:avLst/>
          </a:prstGeom>
          <a:noFill/>
        </p:spPr>
        <p:txBody>
          <a:bodyPr wrap="none" rtlCol="0">
            <a:spAutoFit/>
          </a:bodyPr>
          <a:lstStyle/>
          <a:p>
            <a:r>
              <a:rPr lang="fr-FR" sz="1400" b="1" dirty="0" err="1"/>
              <a:t>Thrombin</a:t>
            </a:r>
            <a:r>
              <a:rPr lang="fr-FR" sz="1400" b="1" dirty="0"/>
              <a:t>, AU/L</a:t>
            </a:r>
          </a:p>
        </p:txBody>
      </p:sp>
    </p:spTree>
    <p:extLst>
      <p:ext uri="{BB962C8B-B14F-4D97-AF65-F5344CB8AC3E}">
        <p14:creationId xmlns:p14="http://schemas.microsoft.com/office/powerpoint/2010/main" val="4101991005"/>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29</a:t>
            </a:fld>
            <a:endParaRPr lang="ru-RU" dirty="0">
              <a:solidFill>
                <a:schemeClr val="tx1">
                  <a:lumMod val="50000"/>
                  <a:lumOff val="50000"/>
                </a:schemeClr>
              </a:solidFill>
            </a:endParaRPr>
          </a:p>
        </p:txBody>
      </p:sp>
      <p:pic>
        <p:nvPicPr>
          <p:cNvPr id="25"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13567" y="1052736"/>
            <a:ext cx="8397473" cy="369332"/>
          </a:xfrm>
          <a:prstGeom prst="rect">
            <a:avLst/>
          </a:prstGeom>
        </p:spPr>
        <p:txBody>
          <a:bodyPr wrap="square">
            <a:spAutoFit/>
          </a:bodyPr>
          <a:lstStyle/>
          <a:p>
            <a:pPr>
              <a:spcAft>
                <a:spcPts val="1200"/>
              </a:spcAft>
              <a:buClr>
                <a:schemeClr val="tx1">
                  <a:lumMod val="65000"/>
                  <a:lumOff val="35000"/>
                </a:schemeClr>
              </a:buClr>
            </a:pPr>
            <a:r>
              <a:rPr lang="en-US" dirty="0">
                <a:solidFill>
                  <a:schemeClr val="tx1">
                    <a:lumMod val="65000"/>
                    <a:lumOff val="35000"/>
                  </a:schemeClr>
                </a:solidFill>
              </a:rPr>
              <a:t>TD-4D is sensitive to platelets concentration, PS expression and alpha-granules release</a:t>
            </a:r>
          </a:p>
        </p:txBody>
      </p:sp>
      <p:sp>
        <p:nvSpPr>
          <p:cNvPr id="14"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a:solidFill>
                  <a:schemeClr val="accent1"/>
                </a:solidFill>
              </a:rPr>
              <a:t>TD-4D possible application:</a:t>
            </a:r>
          </a:p>
          <a:p>
            <a:r>
              <a:rPr lang="en-US" altLang="ru-RU" sz="2000" b="1" dirty="0">
                <a:solidFill>
                  <a:schemeClr val="accent1"/>
                </a:solidFill>
              </a:rPr>
              <a:t>Effect of platelets concentration and functionality</a:t>
            </a:r>
            <a:endParaRPr lang="ru-RU" altLang="ru-RU" sz="2000" b="1" dirty="0">
              <a:solidFill>
                <a:schemeClr val="accent1"/>
              </a:solidFill>
            </a:endParaRPr>
          </a:p>
        </p:txBody>
      </p:sp>
      <p:pic>
        <p:nvPicPr>
          <p:cNvPr id="2114" name="Picture 6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5130" y="1792201"/>
            <a:ext cx="7778573" cy="444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0152" y="2132856"/>
            <a:ext cx="1475084" cy="369332"/>
          </a:xfrm>
          <a:prstGeom prst="rect">
            <a:avLst/>
          </a:prstGeom>
          <a:noFill/>
        </p:spPr>
        <p:txBody>
          <a:bodyPr wrap="none" rtlCol="0">
            <a:spAutoFit/>
          </a:bodyPr>
          <a:lstStyle/>
          <a:p>
            <a:r>
              <a:rPr lang="en-US" dirty="0">
                <a:solidFill>
                  <a:schemeClr val="tx1">
                    <a:lumMod val="65000"/>
                    <a:lumOff val="35000"/>
                  </a:schemeClr>
                </a:solidFill>
              </a:rPr>
              <a:t>+ADP 100 µM</a:t>
            </a:r>
            <a:endParaRPr lang="ru-RU" dirty="0">
              <a:solidFill>
                <a:schemeClr val="tx1">
                  <a:lumMod val="65000"/>
                  <a:lumOff val="35000"/>
                </a:schemeClr>
              </a:solidFill>
            </a:endParaRPr>
          </a:p>
        </p:txBody>
      </p:sp>
      <p:sp>
        <p:nvSpPr>
          <p:cNvPr id="11" name="TextBox 10"/>
          <p:cNvSpPr txBox="1"/>
          <p:nvPr/>
        </p:nvSpPr>
        <p:spPr>
          <a:xfrm rot="16200000">
            <a:off x="-1587" y="3600228"/>
            <a:ext cx="1370312" cy="307777"/>
          </a:xfrm>
          <a:prstGeom prst="rect">
            <a:avLst/>
          </a:prstGeom>
          <a:noFill/>
        </p:spPr>
        <p:txBody>
          <a:bodyPr wrap="none" rtlCol="0">
            <a:spAutoFit/>
          </a:bodyPr>
          <a:lstStyle/>
          <a:p>
            <a:r>
              <a:rPr lang="fr-FR" sz="1400" b="1" dirty="0" err="1"/>
              <a:t>Thrombin</a:t>
            </a:r>
            <a:r>
              <a:rPr lang="fr-FR" sz="1400" b="1" dirty="0"/>
              <a:t>, AU/L</a:t>
            </a:r>
          </a:p>
        </p:txBody>
      </p:sp>
      <p:sp>
        <p:nvSpPr>
          <p:cNvPr id="12" name="TextBox 11"/>
          <p:cNvSpPr txBox="1"/>
          <p:nvPr/>
        </p:nvSpPr>
        <p:spPr>
          <a:xfrm rot="16200000">
            <a:off x="4458901" y="2640108"/>
            <a:ext cx="1370312" cy="307777"/>
          </a:xfrm>
          <a:prstGeom prst="rect">
            <a:avLst/>
          </a:prstGeom>
          <a:noFill/>
        </p:spPr>
        <p:txBody>
          <a:bodyPr wrap="none" rtlCol="0">
            <a:spAutoFit/>
          </a:bodyPr>
          <a:lstStyle/>
          <a:p>
            <a:r>
              <a:rPr lang="fr-FR" sz="1400" b="1" dirty="0" err="1"/>
              <a:t>Thrombin</a:t>
            </a:r>
            <a:r>
              <a:rPr lang="fr-FR" sz="1400" b="1" dirty="0"/>
              <a:t>, AU/L</a:t>
            </a:r>
          </a:p>
        </p:txBody>
      </p:sp>
      <p:sp>
        <p:nvSpPr>
          <p:cNvPr id="13" name="TextBox 12"/>
          <p:cNvSpPr txBox="1"/>
          <p:nvPr/>
        </p:nvSpPr>
        <p:spPr>
          <a:xfrm rot="16200000">
            <a:off x="4472781" y="4831316"/>
            <a:ext cx="1370312" cy="307777"/>
          </a:xfrm>
          <a:prstGeom prst="rect">
            <a:avLst/>
          </a:prstGeom>
          <a:noFill/>
        </p:spPr>
        <p:txBody>
          <a:bodyPr wrap="none" rtlCol="0">
            <a:spAutoFit/>
          </a:bodyPr>
          <a:lstStyle/>
          <a:p>
            <a:r>
              <a:rPr lang="fr-FR" sz="1400" b="1" dirty="0" err="1"/>
              <a:t>Thrombin</a:t>
            </a:r>
            <a:r>
              <a:rPr lang="fr-FR" sz="1400" b="1" dirty="0"/>
              <a:t>, AU/L</a:t>
            </a:r>
          </a:p>
        </p:txBody>
      </p:sp>
    </p:spTree>
    <p:extLst>
      <p:ext uri="{BB962C8B-B14F-4D97-AF65-F5344CB8AC3E}">
        <p14:creationId xmlns:p14="http://schemas.microsoft.com/office/powerpoint/2010/main" val="3595046807"/>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S:\-=BackUp=-\2013.10.19\CE mark\1-General description of the product\Data\Fig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64" y="1484784"/>
            <a:ext cx="2700000" cy="19497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779912" y="1412776"/>
            <a:ext cx="4392488" cy="369332"/>
          </a:xfrm>
          <a:prstGeom prst="rect">
            <a:avLst/>
          </a:prstGeom>
          <a:noFill/>
        </p:spPr>
        <p:txBody>
          <a:bodyPr wrap="square" rtlCol="0">
            <a:spAutoFit/>
          </a:bodyPr>
          <a:lstStyle/>
          <a:p>
            <a:r>
              <a:rPr lang="en-US" b="1" dirty="0">
                <a:solidFill>
                  <a:schemeClr val="tx1">
                    <a:lumMod val="50000"/>
                    <a:lumOff val="50000"/>
                  </a:schemeClr>
                </a:solidFill>
                <a:latin typeface="+mj-lt"/>
                <a:cs typeface="Arial" panose="020B0604020202020204" pitchFamily="34" charset="0"/>
              </a:rPr>
              <a:t>Thrombodynamics-4D Analyser</a:t>
            </a:r>
            <a:endParaRPr lang="ru-RU" b="1" dirty="0">
              <a:solidFill>
                <a:schemeClr val="tx1">
                  <a:lumMod val="50000"/>
                  <a:lumOff val="50000"/>
                </a:schemeClr>
              </a:solidFill>
              <a:latin typeface="+mj-lt"/>
              <a:cs typeface="Arial" panose="020B0604020202020204" pitchFamily="34" charset="0"/>
            </a:endParaRPr>
          </a:p>
        </p:txBody>
      </p:sp>
      <p:pic>
        <p:nvPicPr>
          <p:cNvPr id="14" name="Picture 2" descr="C:\Users\N57EE~1.KOR\AppData\Local\Temp\Набор для Наташи-маленький.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64" y="3861049"/>
            <a:ext cx="2700000" cy="185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783711" y="3809162"/>
            <a:ext cx="2816274" cy="369332"/>
          </a:xfrm>
          <a:prstGeom prst="rect">
            <a:avLst/>
          </a:prstGeom>
          <a:noFill/>
        </p:spPr>
        <p:txBody>
          <a:bodyPr wrap="square" rtlCol="0">
            <a:spAutoFit/>
          </a:bodyPr>
          <a:lstStyle/>
          <a:p>
            <a:r>
              <a:rPr lang="en-US" b="1" dirty="0">
                <a:solidFill>
                  <a:schemeClr val="tx1">
                    <a:lumMod val="50000"/>
                    <a:lumOff val="50000"/>
                  </a:schemeClr>
                </a:solidFill>
                <a:latin typeface="+mj-lt"/>
                <a:cs typeface="Arial" panose="020B0604020202020204" pitchFamily="34" charset="0"/>
              </a:rPr>
              <a:t>Reagent Kits</a:t>
            </a:r>
            <a:endParaRPr lang="ru-RU" b="1" dirty="0">
              <a:solidFill>
                <a:schemeClr val="tx1">
                  <a:lumMod val="50000"/>
                  <a:lumOff val="50000"/>
                </a:schemeClr>
              </a:solidFill>
              <a:latin typeface="+mj-lt"/>
              <a:cs typeface="Arial" panose="020B0604020202020204" pitchFamily="34" charset="0"/>
            </a:endParaRPr>
          </a:p>
        </p:txBody>
      </p:sp>
      <p:sp>
        <p:nvSpPr>
          <p:cNvPr id="22" name="TextBox 21"/>
          <p:cNvSpPr txBox="1"/>
          <p:nvPr/>
        </p:nvSpPr>
        <p:spPr>
          <a:xfrm>
            <a:off x="3635896" y="1916832"/>
            <a:ext cx="4824536" cy="1107996"/>
          </a:xfrm>
          <a:prstGeom prst="rect">
            <a:avLst/>
          </a:prstGeom>
          <a:noFill/>
        </p:spPr>
        <p:txBody>
          <a:bodyPr wrap="square" rtlCol="0">
            <a:spAutoFit/>
          </a:bodyPr>
          <a:lstStyle/>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Basic TD measurements;</a:t>
            </a:r>
            <a:endParaRPr kumimoji="1" lang="ru-RU" sz="1400" dirty="0">
              <a:solidFill>
                <a:schemeClr val="tx1">
                  <a:lumMod val="50000"/>
                  <a:lumOff val="50000"/>
                </a:schemeClr>
              </a:solidFill>
              <a:ea typeface="Tahoma" pitchFamily="34" charset="0"/>
              <a:cs typeface="Arial" panose="020B0604020202020204" pitchFamily="34" charset="0"/>
            </a:endParaRPr>
          </a:p>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TD4D measurements;</a:t>
            </a:r>
            <a:endParaRPr kumimoji="1" lang="ru-RU" sz="1400" dirty="0">
              <a:solidFill>
                <a:schemeClr val="tx1">
                  <a:lumMod val="50000"/>
                  <a:lumOff val="50000"/>
                </a:schemeClr>
              </a:solidFill>
              <a:ea typeface="Tahoma" pitchFamily="34" charset="0"/>
              <a:cs typeface="Arial" panose="020B0604020202020204" pitchFamily="34" charset="0"/>
            </a:endParaRPr>
          </a:p>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TD and TD4D parallel measurements in separate cuvette channels;</a:t>
            </a:r>
            <a:endParaRPr kumimoji="1" lang="ru-RU" sz="1400" dirty="0">
              <a:solidFill>
                <a:schemeClr val="tx1">
                  <a:lumMod val="50000"/>
                  <a:lumOff val="50000"/>
                </a:schemeClr>
              </a:solidFill>
              <a:ea typeface="Tahoma" pitchFamily="34" charset="0"/>
              <a:cs typeface="Arial" panose="020B0604020202020204" pitchFamily="34" charset="0"/>
            </a:endParaRPr>
          </a:p>
        </p:txBody>
      </p:sp>
      <p:pic>
        <p:nvPicPr>
          <p:cNvPr id="21" name="Picture 2" descr="W:\Marketing\Логотипы\Лого+слоган [преобразованный].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703"/>
          <a:stretch/>
        </p:blipFill>
        <p:spPr bwMode="auto">
          <a:xfrm>
            <a:off x="251520" y="6177908"/>
            <a:ext cx="488880" cy="491452"/>
          </a:xfrm>
          <a:prstGeom prst="rect">
            <a:avLst/>
          </a:prstGeom>
          <a:noFill/>
          <a:extLst>
            <a:ext uri="{909E8E84-426E-40DD-AFC4-6F175D3DCCD1}">
              <a14:hiddenFill xmlns:a14="http://schemas.microsoft.com/office/drawing/2010/main">
                <a:solidFill>
                  <a:srgbClr val="FFFFFF"/>
                </a:solidFill>
              </a14:hiddenFill>
            </a:ext>
          </a:extLst>
        </p:spPr>
      </p:pic>
      <p:sp>
        <p:nvSpPr>
          <p:cNvPr id="1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Device and kits for TD-4D analysis</a:t>
            </a:r>
            <a:endParaRPr lang="ru-RU" altLang="ru-RU" sz="3200" b="1" dirty="0">
              <a:solidFill>
                <a:schemeClr val="accent1"/>
              </a:solidFill>
            </a:endParaRPr>
          </a:p>
        </p:txBody>
      </p:sp>
      <p:sp>
        <p:nvSpPr>
          <p:cNvPr id="25"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3</a:t>
            </a:fld>
            <a:endParaRPr lang="ru-RU" dirty="0">
              <a:solidFill>
                <a:schemeClr val="tx1">
                  <a:lumMod val="50000"/>
                  <a:lumOff val="50000"/>
                </a:schemeClr>
              </a:solidFill>
            </a:endParaRPr>
          </a:p>
        </p:txBody>
      </p:sp>
      <p:pic>
        <p:nvPicPr>
          <p:cNvPr id="26" name="Picture 2" descr="M:\WORK\-=687=-\Инфа\Рисунки\Разное\Lab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35896" y="4221088"/>
            <a:ext cx="4824536" cy="1538883"/>
          </a:xfrm>
          <a:prstGeom prst="rect">
            <a:avLst/>
          </a:prstGeom>
          <a:noFill/>
        </p:spPr>
        <p:txBody>
          <a:bodyPr wrap="square" rtlCol="0">
            <a:spAutoFit/>
          </a:bodyPr>
          <a:lstStyle/>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TDX kit – for basic TD measurements in PFP;</a:t>
            </a:r>
            <a:endParaRPr kumimoji="1" lang="ru-RU" sz="1400" dirty="0">
              <a:solidFill>
                <a:schemeClr val="tx1">
                  <a:lumMod val="50000"/>
                  <a:lumOff val="50000"/>
                </a:schemeClr>
              </a:solidFill>
              <a:ea typeface="Tahoma" pitchFamily="34" charset="0"/>
              <a:cs typeface="Arial" panose="020B0604020202020204" pitchFamily="34" charset="0"/>
            </a:endParaRPr>
          </a:p>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PLS kit – for TD and TD4D measurements in PFP with phospholipids </a:t>
            </a:r>
            <a:r>
              <a:rPr kumimoji="1" lang="ru-RU" sz="1400" dirty="0">
                <a:solidFill>
                  <a:schemeClr val="tx1">
                    <a:lumMod val="50000"/>
                    <a:lumOff val="50000"/>
                  </a:schemeClr>
                </a:solidFill>
                <a:ea typeface="Tahoma" pitchFamily="34" charset="0"/>
                <a:cs typeface="Arial" panose="020B0604020202020204" pitchFamily="34" charset="0"/>
              </a:rPr>
              <a:t>(</a:t>
            </a:r>
            <a:r>
              <a:rPr kumimoji="1" lang="en-US" sz="1400" dirty="0">
                <a:solidFill>
                  <a:schemeClr val="tx1">
                    <a:lumMod val="50000"/>
                    <a:lumOff val="50000"/>
                  </a:schemeClr>
                </a:solidFill>
                <a:ea typeface="Tahoma" pitchFamily="34" charset="0"/>
                <a:cs typeface="Arial" panose="020B0604020202020204" pitchFamily="34" charset="0"/>
              </a:rPr>
              <a:t>evaluation of NOAC effects</a:t>
            </a:r>
            <a:r>
              <a:rPr kumimoji="1" lang="ru-RU" sz="1400" dirty="0">
                <a:solidFill>
                  <a:schemeClr val="tx1">
                    <a:lumMod val="50000"/>
                    <a:lumOff val="50000"/>
                  </a:schemeClr>
                </a:solidFill>
                <a:ea typeface="Tahoma" pitchFamily="34" charset="0"/>
                <a:cs typeface="Arial" panose="020B0604020202020204" pitchFamily="34" charset="0"/>
              </a:rPr>
              <a:t>)</a:t>
            </a:r>
            <a:r>
              <a:rPr kumimoji="1" lang="en-US" sz="1400" dirty="0">
                <a:solidFill>
                  <a:schemeClr val="tx1">
                    <a:lumMod val="50000"/>
                    <a:lumOff val="50000"/>
                  </a:schemeClr>
                </a:solidFill>
                <a:ea typeface="Tahoma" pitchFamily="34" charset="0"/>
                <a:cs typeface="Arial" panose="020B0604020202020204" pitchFamily="34" charset="0"/>
              </a:rPr>
              <a:t>;</a:t>
            </a:r>
            <a:endParaRPr kumimoji="1" lang="ru-RU" sz="1400" dirty="0">
              <a:solidFill>
                <a:schemeClr val="tx1">
                  <a:lumMod val="50000"/>
                  <a:lumOff val="50000"/>
                </a:schemeClr>
              </a:solidFill>
              <a:ea typeface="Tahoma" pitchFamily="34" charset="0"/>
              <a:cs typeface="Arial" panose="020B0604020202020204" pitchFamily="34" charset="0"/>
            </a:endParaRPr>
          </a:p>
          <a:p>
            <a:pPr marL="648000" lvl="1" indent="-285750">
              <a:spcAft>
                <a:spcPts val="600"/>
              </a:spcAft>
              <a:buClr>
                <a:srgbClr val="FF0000"/>
              </a:buClr>
              <a:buFont typeface="Wingdings" panose="05000000000000000000" pitchFamily="2" charset="2"/>
              <a:buChar char="§"/>
            </a:pPr>
            <a:r>
              <a:rPr kumimoji="1" lang="en-US" sz="1400" dirty="0">
                <a:solidFill>
                  <a:schemeClr val="tx1">
                    <a:lumMod val="50000"/>
                    <a:lumOff val="50000"/>
                  </a:schemeClr>
                </a:solidFill>
                <a:ea typeface="Tahoma" pitchFamily="34" charset="0"/>
                <a:cs typeface="Arial" panose="020B0604020202020204" pitchFamily="34" charset="0"/>
              </a:rPr>
              <a:t>ADP kit</a:t>
            </a:r>
            <a:r>
              <a:rPr kumimoji="1" lang="ru-RU" sz="1400" dirty="0">
                <a:solidFill>
                  <a:schemeClr val="tx1">
                    <a:lumMod val="50000"/>
                    <a:lumOff val="50000"/>
                  </a:schemeClr>
                </a:solidFill>
                <a:ea typeface="Tahoma" pitchFamily="34" charset="0"/>
                <a:cs typeface="Arial" panose="020B0604020202020204" pitchFamily="34" charset="0"/>
              </a:rPr>
              <a:t> – </a:t>
            </a:r>
            <a:r>
              <a:rPr kumimoji="1" lang="en-US" sz="1400" dirty="0">
                <a:solidFill>
                  <a:schemeClr val="tx1">
                    <a:lumMod val="50000"/>
                    <a:lumOff val="50000"/>
                  </a:schemeClr>
                </a:solidFill>
                <a:ea typeface="Tahoma" pitchFamily="34" charset="0"/>
                <a:cs typeface="Arial" panose="020B0604020202020204" pitchFamily="34" charset="0"/>
              </a:rPr>
              <a:t>for TD and TD4D measurements in PRP </a:t>
            </a:r>
            <a:r>
              <a:rPr kumimoji="1" lang="ru-RU" sz="1400" dirty="0">
                <a:solidFill>
                  <a:schemeClr val="tx1">
                    <a:lumMod val="50000"/>
                    <a:lumOff val="50000"/>
                  </a:schemeClr>
                </a:solidFill>
                <a:ea typeface="Tahoma" pitchFamily="34" charset="0"/>
                <a:cs typeface="Arial" panose="020B0604020202020204" pitchFamily="34" charset="0"/>
              </a:rPr>
              <a:t>(</a:t>
            </a:r>
            <a:r>
              <a:rPr kumimoji="1" lang="en-US" sz="1400" dirty="0">
                <a:solidFill>
                  <a:schemeClr val="tx1">
                    <a:lumMod val="50000"/>
                    <a:lumOff val="50000"/>
                  </a:schemeClr>
                </a:solidFill>
                <a:ea typeface="Tahoma" pitchFamily="34" charset="0"/>
                <a:cs typeface="Arial" panose="020B0604020202020204" pitchFamily="34" charset="0"/>
              </a:rPr>
              <a:t>evaluation of antiplatelet drugs effects</a:t>
            </a:r>
            <a:r>
              <a:rPr kumimoji="1" lang="ru-RU" sz="1400" dirty="0">
                <a:solidFill>
                  <a:schemeClr val="tx1">
                    <a:lumMod val="50000"/>
                    <a:lumOff val="50000"/>
                  </a:schemeClr>
                </a:solidFill>
                <a:ea typeface="Tahoma" pitchFamily="34" charset="0"/>
                <a:cs typeface="Arial" panose="020B0604020202020204" pitchFamily="34" charset="0"/>
              </a:rPr>
              <a:t>)</a:t>
            </a:r>
            <a:r>
              <a:rPr kumimoji="1" lang="en-US" sz="1400" dirty="0">
                <a:solidFill>
                  <a:schemeClr val="tx1">
                    <a:lumMod val="50000"/>
                    <a:lumOff val="50000"/>
                  </a:schemeClr>
                </a:solidFill>
                <a:ea typeface="Tahoma" pitchFamily="34" charset="0"/>
                <a:cs typeface="Arial" panose="020B0604020202020204" pitchFamily="34" charset="0"/>
              </a:rPr>
              <a:t> – soon available</a:t>
            </a:r>
            <a:endParaRPr kumimoji="1" lang="ru-RU" sz="1400" dirty="0">
              <a:solidFill>
                <a:schemeClr val="tx1">
                  <a:lumMod val="50000"/>
                  <a:lumOff val="50000"/>
                </a:schemeClr>
              </a:solidFill>
              <a:ea typeface="Tahoma" pitchFamily="34" charset="0"/>
              <a:cs typeface="Arial" panose="020B0604020202020204" pitchFamily="34" charset="0"/>
            </a:endParaRPr>
          </a:p>
        </p:txBody>
      </p:sp>
      <p:sp>
        <p:nvSpPr>
          <p:cNvPr id="20" name="Прямоугольник 21"/>
          <p:cNvSpPr/>
          <p:nvPr/>
        </p:nvSpPr>
        <p:spPr>
          <a:xfrm>
            <a:off x="0" y="699082"/>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8353343"/>
      </p:ext>
    </p:extLst>
  </p:cSld>
  <p:clrMapOvr>
    <a:masterClrMapping/>
  </p:clrMapOvr>
  <mc:AlternateContent xmlns:mc="http://schemas.openxmlformats.org/markup-compatibility/2006" xmlns:p14="http://schemas.microsoft.com/office/powerpoint/2010/main">
    <mc:Choice Requires="p14">
      <p:transition spd="slow" p14:dur="2000" advTm="9913"/>
    </mc:Choice>
    <mc:Fallback xmlns="">
      <p:transition spd="slow" advTm="991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408616" y="912524"/>
            <a:ext cx="8339848" cy="830997"/>
          </a:xfrm>
          <a:prstGeom prst="rect">
            <a:avLst/>
          </a:prstGeom>
        </p:spPr>
        <p:txBody>
          <a:bodyPr wrap="square">
            <a:spAutoFit/>
          </a:bodyPr>
          <a:lstStyle/>
          <a:p>
            <a:pPr marL="342900" indent="-342900">
              <a:spcAft>
                <a:spcPts val="1200"/>
              </a:spcAft>
              <a:buClr>
                <a:schemeClr val="tx1">
                  <a:lumMod val="65000"/>
                  <a:lumOff val="35000"/>
                </a:schemeClr>
              </a:buClr>
              <a:buFont typeface="Arial" panose="020B0604020202020204" pitchFamily="34" charset="0"/>
              <a:buChar char="•"/>
            </a:pPr>
            <a:r>
              <a:rPr lang="en-US" sz="2400" dirty="0">
                <a:solidFill>
                  <a:schemeClr val="tx1">
                    <a:lumMod val="65000"/>
                    <a:lumOff val="35000"/>
                  </a:schemeClr>
                </a:solidFill>
              </a:rPr>
              <a:t>Thrombin generation depends on </a:t>
            </a:r>
            <a:r>
              <a:rPr lang="en-US" sz="2400" b="1" dirty="0">
                <a:solidFill>
                  <a:schemeClr val="tx1">
                    <a:lumMod val="65000"/>
                    <a:lumOff val="35000"/>
                  </a:schemeClr>
                </a:solidFill>
              </a:rPr>
              <a:t>functional activity of platelets</a:t>
            </a:r>
            <a:r>
              <a:rPr lang="en-US" sz="2400" dirty="0">
                <a:solidFill>
                  <a:schemeClr val="tx1">
                    <a:lumMod val="65000"/>
                    <a:lumOff val="35000"/>
                  </a:schemeClr>
                </a:solidFill>
              </a:rPr>
              <a:t>. TD4D can be used for antiplatelet therapy control</a:t>
            </a:r>
            <a:r>
              <a:rPr lang="ru-RU" sz="2400" dirty="0">
                <a:solidFill>
                  <a:schemeClr val="tx1">
                    <a:lumMod val="65000"/>
                    <a:lumOff val="35000"/>
                  </a:schemeClr>
                </a:solidFill>
              </a:rPr>
              <a:t>.</a:t>
            </a:r>
          </a:p>
        </p:txBody>
      </p:sp>
      <p:sp>
        <p:nvSpPr>
          <p:cNvPr id="19"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New TD-4D test features – part 2</a:t>
            </a:r>
            <a:endParaRPr lang="ru-RU" altLang="ru-RU" sz="3200" b="1" dirty="0">
              <a:solidFill>
                <a:schemeClr val="accent1"/>
              </a:solidFill>
            </a:endParaRPr>
          </a:p>
        </p:txBody>
      </p:sp>
      <p:sp>
        <p:nvSpPr>
          <p:cNvPr id="20" name="Прямоугольник 19"/>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30</a:t>
            </a:fld>
            <a:endParaRPr lang="ru-RU" dirty="0">
              <a:solidFill>
                <a:schemeClr val="tx1">
                  <a:lumMod val="50000"/>
                  <a:lumOff val="50000"/>
                </a:schemeClr>
              </a:solidFill>
            </a:endParaRPr>
          </a:p>
        </p:txBody>
      </p:sp>
      <p:pic>
        <p:nvPicPr>
          <p:cNvPr id="22"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99592" y="5373216"/>
            <a:ext cx="3725554" cy="461665"/>
          </a:xfrm>
          <a:prstGeom prst="rect">
            <a:avLst/>
          </a:prstGeom>
        </p:spPr>
        <p:txBody>
          <a:bodyPr wrap="square">
            <a:spAutoFit/>
          </a:bodyPr>
          <a:lstStyle/>
          <a:p>
            <a:pPr algn="ctr"/>
            <a:r>
              <a:rPr lang="en-US" sz="1200" i="1" dirty="0">
                <a:solidFill>
                  <a:schemeClr val="tx1">
                    <a:lumMod val="65000"/>
                    <a:lumOff val="35000"/>
                  </a:schemeClr>
                </a:solidFill>
              </a:rPr>
              <a:t>Effect of P2Y12 receptor inhibitor on rate of thrombin peak propagation</a:t>
            </a:r>
            <a:endParaRPr lang="ru-RU" sz="1200" i="1" dirty="0">
              <a:solidFill>
                <a:schemeClr val="tx1">
                  <a:lumMod val="65000"/>
                  <a:lumOff val="35000"/>
                </a:schemeClr>
              </a:solidFill>
            </a:endParaRPr>
          </a:p>
        </p:txBody>
      </p:sp>
      <p:pic>
        <p:nvPicPr>
          <p:cNvPr id="10" name="Рисунок 9"/>
          <p:cNvPicPr>
            <a:picLocks noChangeAspect="1"/>
          </p:cNvPicPr>
          <p:nvPr/>
        </p:nvPicPr>
        <p:blipFill>
          <a:blip r:embed="rId4"/>
          <a:stretch>
            <a:fillRect/>
          </a:stretch>
        </p:blipFill>
        <p:spPr>
          <a:xfrm>
            <a:off x="827584" y="2348880"/>
            <a:ext cx="3797562" cy="2987539"/>
          </a:xfrm>
          <a:prstGeom prst="rect">
            <a:avLst/>
          </a:prstGeom>
        </p:spPr>
      </p:pic>
      <p:sp>
        <p:nvSpPr>
          <p:cNvPr id="11" name="Прямоугольник 10"/>
          <p:cNvSpPr/>
          <p:nvPr/>
        </p:nvSpPr>
        <p:spPr>
          <a:xfrm>
            <a:off x="4844119" y="2348880"/>
            <a:ext cx="2523127" cy="369332"/>
          </a:xfrm>
          <a:prstGeom prst="rect">
            <a:avLst/>
          </a:prstGeom>
        </p:spPr>
        <p:txBody>
          <a:bodyPr wrap="none">
            <a:spAutoFit/>
          </a:bodyPr>
          <a:lstStyle/>
          <a:p>
            <a:pPr>
              <a:spcAft>
                <a:spcPts val="1200"/>
              </a:spcAft>
              <a:buClr>
                <a:schemeClr val="tx1">
                  <a:lumMod val="65000"/>
                  <a:lumOff val="35000"/>
                </a:schemeClr>
              </a:buClr>
            </a:pPr>
            <a:r>
              <a:rPr lang="en-US" i="1" dirty="0">
                <a:solidFill>
                  <a:schemeClr val="tx1">
                    <a:lumMod val="65000"/>
                    <a:lumOff val="35000"/>
                  </a:schemeClr>
                </a:solidFill>
              </a:rPr>
              <a:t>Preliminary in-vitro data:</a:t>
            </a:r>
            <a:endParaRPr lang="ru-RU" i="1" dirty="0">
              <a:solidFill>
                <a:schemeClr val="tx1">
                  <a:lumMod val="65000"/>
                  <a:lumOff val="35000"/>
                </a:schemeClr>
              </a:solidFill>
            </a:endParaRPr>
          </a:p>
        </p:txBody>
      </p:sp>
      <p:sp>
        <p:nvSpPr>
          <p:cNvPr id="12" name="Прямоугольник 11"/>
          <p:cNvSpPr/>
          <p:nvPr/>
        </p:nvSpPr>
        <p:spPr>
          <a:xfrm>
            <a:off x="4844119" y="2780928"/>
            <a:ext cx="3744416" cy="923330"/>
          </a:xfrm>
          <a:prstGeom prst="rect">
            <a:avLst/>
          </a:prstGeom>
        </p:spPr>
        <p:txBody>
          <a:bodyPr wrap="square">
            <a:spAutoFit/>
          </a:bodyPr>
          <a:lstStyle/>
          <a:p>
            <a:pPr>
              <a:spcAft>
                <a:spcPts val="1200"/>
              </a:spcAft>
              <a:buClr>
                <a:schemeClr val="tx1">
                  <a:lumMod val="65000"/>
                  <a:lumOff val="35000"/>
                </a:schemeClr>
              </a:buClr>
            </a:pPr>
            <a:r>
              <a:rPr lang="en-US" dirty="0">
                <a:solidFill>
                  <a:schemeClr val="tx1">
                    <a:lumMod val="65000"/>
                    <a:lumOff val="35000"/>
                  </a:schemeClr>
                </a:solidFill>
              </a:rPr>
              <a:t>TD4D is sensitive to inhibitors of the P2Y12 receptor (antiplatelet drugs like ticagrelor and clopidogrel (Plavix)). </a:t>
            </a:r>
            <a:endParaRPr lang="ru-RU" i="1" dirty="0">
              <a:solidFill>
                <a:schemeClr val="tx1">
                  <a:lumMod val="65000"/>
                  <a:lumOff val="35000"/>
                </a:schemeClr>
              </a:solidFill>
            </a:endParaRPr>
          </a:p>
        </p:txBody>
      </p:sp>
    </p:spTree>
    <p:extLst>
      <p:ext uri="{BB962C8B-B14F-4D97-AF65-F5344CB8AC3E}">
        <p14:creationId xmlns:p14="http://schemas.microsoft.com/office/powerpoint/2010/main" val="4229978324"/>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624" y="1220755"/>
            <a:ext cx="4501543" cy="1938992"/>
          </a:xfrm>
          <a:prstGeom prst="rect">
            <a:avLst/>
          </a:prstGeom>
          <a:noFill/>
        </p:spPr>
        <p:txBody>
          <a:bodyPr wrap="square" rtlCol="0">
            <a:spAutoFit/>
          </a:bodyPr>
          <a:lstStyle/>
          <a:p>
            <a:pPr marL="617537" lvl="1" indent="-342900">
              <a:spcBef>
                <a:spcPts val="600"/>
              </a:spcBef>
              <a:spcAft>
                <a:spcPts val="600"/>
              </a:spcAft>
              <a:buClr>
                <a:srgbClr val="FF0000"/>
              </a:buClr>
              <a:buFont typeface="Wingdings" pitchFamily="2" charset="2"/>
              <a:buChar char="§"/>
            </a:pPr>
            <a:r>
              <a:rPr kumimoji="1" lang="en-US" sz="2000" b="1" dirty="0">
                <a:solidFill>
                  <a:schemeClr val="tx1">
                    <a:lumMod val="65000"/>
                    <a:lumOff val="35000"/>
                  </a:schemeClr>
                </a:solidFill>
                <a:ea typeface="Tahoma" pitchFamily="34" charset="0"/>
                <a:cs typeface="Tahoma" pitchFamily="34" charset="0"/>
              </a:rPr>
              <a:t>Design and ergonomics </a:t>
            </a:r>
            <a:r>
              <a:rPr kumimoji="1" lang="ru-RU" sz="2000" b="1" dirty="0">
                <a:solidFill>
                  <a:schemeClr val="tx1">
                    <a:lumMod val="65000"/>
                    <a:lumOff val="35000"/>
                  </a:schemeClr>
                </a:solidFill>
                <a:ea typeface="Tahoma" pitchFamily="34" charset="0"/>
                <a:cs typeface="Tahoma" pitchFamily="34" charset="0"/>
              </a:rPr>
              <a:t>– </a:t>
            </a:r>
            <a:r>
              <a:rPr kumimoji="1" lang="en-US" sz="2000" b="1" dirty="0">
                <a:solidFill>
                  <a:srgbClr val="E20000"/>
                </a:solidFill>
                <a:ea typeface="Tahoma" pitchFamily="34" charset="0"/>
                <a:cs typeface="Tahoma" pitchFamily="34" charset="0"/>
              </a:rPr>
              <a:t>ErgoSign, Germany</a:t>
            </a:r>
            <a:endParaRPr kumimoji="1" lang="ru-RU" sz="2000" b="1" dirty="0">
              <a:solidFill>
                <a:srgbClr val="E20000"/>
              </a:solidFill>
              <a:ea typeface="Tahoma" pitchFamily="34" charset="0"/>
              <a:cs typeface="Tahoma" pitchFamily="34" charset="0"/>
            </a:endParaRPr>
          </a:p>
          <a:p>
            <a:pPr marL="617537" lvl="1" indent="-342900">
              <a:spcBef>
                <a:spcPts val="600"/>
              </a:spcBef>
              <a:spcAft>
                <a:spcPts val="600"/>
              </a:spcAft>
              <a:buClr>
                <a:srgbClr val="FF0000"/>
              </a:buClr>
              <a:buFont typeface="Wingdings" pitchFamily="2" charset="2"/>
              <a:buChar char="§"/>
            </a:pPr>
            <a:r>
              <a:rPr kumimoji="1" lang="en-US" sz="2000" b="1" dirty="0">
                <a:solidFill>
                  <a:schemeClr val="tx1">
                    <a:lumMod val="65000"/>
                    <a:lumOff val="35000"/>
                  </a:schemeClr>
                </a:solidFill>
                <a:ea typeface="Tahoma" pitchFamily="34" charset="0"/>
                <a:cs typeface="Tahoma" pitchFamily="34" charset="0"/>
              </a:rPr>
              <a:t>Real-time pictures of growing clot</a:t>
            </a:r>
            <a:endParaRPr kumimoji="1" lang="ru-RU" sz="2000" b="1" dirty="0">
              <a:solidFill>
                <a:schemeClr val="tx1">
                  <a:lumMod val="65000"/>
                  <a:lumOff val="35000"/>
                </a:schemeClr>
              </a:solidFill>
              <a:ea typeface="Tahoma" pitchFamily="34" charset="0"/>
              <a:cs typeface="Tahoma" pitchFamily="34" charset="0"/>
            </a:endParaRPr>
          </a:p>
          <a:p>
            <a:pPr marL="617537" lvl="1" indent="-342900">
              <a:spcBef>
                <a:spcPts val="600"/>
              </a:spcBef>
              <a:spcAft>
                <a:spcPts val="600"/>
              </a:spcAft>
              <a:buClr>
                <a:srgbClr val="FF0000"/>
              </a:buClr>
              <a:buFont typeface="Wingdings" pitchFamily="2" charset="2"/>
              <a:buChar char="§"/>
            </a:pPr>
            <a:r>
              <a:rPr kumimoji="1" lang="en-US" sz="2000" b="1" dirty="0">
                <a:solidFill>
                  <a:schemeClr val="tx1">
                    <a:lumMod val="65000"/>
                    <a:lumOff val="35000"/>
                  </a:schemeClr>
                </a:solidFill>
                <a:ea typeface="Tahoma" pitchFamily="34" charset="0"/>
                <a:cs typeface="Tahoma" pitchFamily="34" charset="0"/>
              </a:rPr>
              <a:t>Results saved to database with extensive search options</a:t>
            </a:r>
          </a:p>
        </p:txBody>
      </p:sp>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2801" y="1403170"/>
            <a:ext cx="3261338" cy="271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01591" y="967952"/>
            <a:ext cx="2263761" cy="261610"/>
          </a:xfrm>
          <a:prstGeom prst="rect">
            <a:avLst/>
          </a:prstGeom>
        </p:spPr>
        <p:txBody>
          <a:bodyPr wrap="none">
            <a:spAutoFit/>
          </a:bodyPr>
          <a:lstStyle/>
          <a:p>
            <a:r>
              <a:rPr lang="en-US" sz="1100" b="1" dirty="0">
                <a:solidFill>
                  <a:schemeClr val="tx1">
                    <a:lumMod val="75000"/>
                    <a:lumOff val="25000"/>
                  </a:schemeClr>
                </a:solidFill>
              </a:rPr>
              <a:t>Detailed measurement results view</a:t>
            </a:r>
            <a:endParaRPr lang="ru-RU" sz="1100" b="1" dirty="0">
              <a:solidFill>
                <a:schemeClr val="tx1">
                  <a:lumMod val="75000"/>
                  <a:lumOff val="25000"/>
                </a:schemeClr>
              </a:solidFill>
            </a:endParaRPr>
          </a:p>
        </p:txBody>
      </p:sp>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948" y="4216772"/>
            <a:ext cx="3150381" cy="220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79512" y="4113686"/>
            <a:ext cx="4067944" cy="1169551"/>
          </a:xfrm>
          <a:prstGeom prst="rect">
            <a:avLst/>
          </a:prstGeom>
        </p:spPr>
        <p:txBody>
          <a:bodyPr wrap="square">
            <a:spAutoFit/>
          </a:bodyPr>
          <a:lstStyle/>
          <a:p>
            <a:pPr marL="617537" lvl="1" indent="-342900">
              <a:spcBef>
                <a:spcPts val="600"/>
              </a:spcBef>
              <a:spcAft>
                <a:spcPts val="600"/>
              </a:spcAft>
              <a:buClr>
                <a:srgbClr val="FF0000"/>
              </a:buClr>
              <a:buFont typeface="Wingdings" pitchFamily="2" charset="2"/>
              <a:buChar char="§"/>
            </a:pPr>
            <a:r>
              <a:rPr kumimoji="1" lang="en-US" sz="2000" b="1" dirty="0">
                <a:solidFill>
                  <a:prstClr val="black">
                    <a:lumMod val="65000"/>
                    <a:lumOff val="35000"/>
                  </a:prstClr>
                </a:solidFill>
                <a:ea typeface="Tahoma" pitchFamily="34" charset="0"/>
                <a:cs typeface="Tahoma" pitchFamily="34" charset="0"/>
              </a:rPr>
              <a:t>Customizable user preferences and access rights</a:t>
            </a:r>
            <a:endParaRPr kumimoji="1" lang="ru-RU" sz="2000" b="1" dirty="0">
              <a:solidFill>
                <a:prstClr val="black">
                  <a:lumMod val="65000"/>
                  <a:lumOff val="35000"/>
                </a:prstClr>
              </a:solidFill>
              <a:ea typeface="Tahoma" pitchFamily="34" charset="0"/>
              <a:cs typeface="Tahoma" pitchFamily="34" charset="0"/>
            </a:endParaRPr>
          </a:p>
          <a:p>
            <a:pPr marL="617537" lvl="1" indent="-342900">
              <a:spcBef>
                <a:spcPts val="600"/>
              </a:spcBef>
              <a:spcAft>
                <a:spcPts val="600"/>
              </a:spcAft>
              <a:buClr>
                <a:srgbClr val="FF0000"/>
              </a:buClr>
              <a:buFont typeface="Wingdings" pitchFamily="2" charset="2"/>
              <a:buChar char="§"/>
            </a:pPr>
            <a:r>
              <a:rPr kumimoji="1" lang="en-US" sz="2000" b="1" dirty="0">
                <a:solidFill>
                  <a:prstClr val="black">
                    <a:lumMod val="65000"/>
                    <a:lumOff val="35000"/>
                  </a:prstClr>
                </a:solidFill>
                <a:ea typeface="Tahoma" pitchFamily="34" charset="0"/>
                <a:cs typeface="Tahoma" pitchFamily="34" charset="0"/>
              </a:rPr>
              <a:t>Online software update</a:t>
            </a:r>
            <a:endParaRPr lang="ru-RU" b="1" dirty="0"/>
          </a:p>
        </p:txBody>
      </p:sp>
      <p:sp>
        <p:nvSpPr>
          <p:cNvPr id="7" name="Прямоугольник 6"/>
          <p:cNvSpPr/>
          <p:nvPr/>
        </p:nvSpPr>
        <p:spPr>
          <a:xfrm>
            <a:off x="5105924" y="6405331"/>
            <a:ext cx="1542410" cy="261610"/>
          </a:xfrm>
          <a:prstGeom prst="rect">
            <a:avLst/>
          </a:prstGeom>
        </p:spPr>
        <p:txBody>
          <a:bodyPr wrap="none">
            <a:spAutoFit/>
          </a:bodyPr>
          <a:lstStyle/>
          <a:p>
            <a:r>
              <a:rPr lang="en-US" sz="1100" b="1" dirty="0">
                <a:solidFill>
                  <a:schemeClr val="tx1">
                    <a:lumMod val="65000"/>
                    <a:lumOff val="35000"/>
                  </a:schemeClr>
                </a:solidFill>
              </a:rPr>
              <a:t>Measurement progress</a:t>
            </a:r>
            <a:endParaRPr lang="ru-RU" sz="1100" b="1" dirty="0">
              <a:solidFill>
                <a:schemeClr val="tx1">
                  <a:lumMod val="65000"/>
                  <a:lumOff val="35000"/>
                </a:schemeClr>
              </a:solidFill>
            </a:endParaRPr>
          </a:p>
        </p:txBody>
      </p:sp>
      <p:sp>
        <p:nvSpPr>
          <p:cNvPr id="10"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31</a:t>
            </a:fld>
            <a:endParaRPr lang="ru-RU" dirty="0">
              <a:solidFill>
                <a:schemeClr val="tx1">
                  <a:lumMod val="50000"/>
                  <a:lumOff val="50000"/>
                </a:schemeClr>
              </a:solidFill>
            </a:endParaRPr>
          </a:p>
        </p:txBody>
      </p:sp>
      <p:pic>
        <p:nvPicPr>
          <p:cNvPr id="12"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3"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chemeClr val="accent1"/>
                </a:solidFill>
              </a:rPr>
              <a:t>Thrombodynamics</a:t>
            </a:r>
            <a:r>
              <a:rPr lang="en-US" sz="3200" b="1" dirty="0">
                <a:solidFill>
                  <a:schemeClr val="accent1"/>
                </a:solidFill>
              </a:rPr>
              <a:t> Software</a:t>
            </a:r>
            <a:endParaRPr lang="ru-RU" altLang="ru-RU" sz="2800" b="1" dirty="0">
              <a:solidFill>
                <a:schemeClr val="accent1"/>
              </a:solidFill>
            </a:endParaRPr>
          </a:p>
        </p:txBody>
      </p:sp>
    </p:spTree>
    <p:custDataLst>
      <p:tags r:id="rId1"/>
    </p:custDataLst>
    <p:extLst>
      <p:ext uri="{BB962C8B-B14F-4D97-AF65-F5344CB8AC3E}">
        <p14:creationId xmlns:p14="http://schemas.microsoft.com/office/powerpoint/2010/main" val="1803559691"/>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6002" y="921817"/>
            <a:ext cx="3744416" cy="543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640" y="904629"/>
            <a:ext cx="3797694" cy="5454200"/>
          </a:xfrm>
          <a:prstGeom prst="rect">
            <a:avLst/>
          </a:prstGeom>
        </p:spPr>
      </p:pic>
      <p:sp>
        <p:nvSpPr>
          <p:cNvPr id="8"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1"/>
                </a:solidFill>
                <a:ea typeface="Tahoma" pitchFamily="34" charset="0"/>
                <a:cs typeface="Tahoma" pitchFamily="34" charset="0"/>
              </a:rPr>
              <a:t>Thrombodynamics-4D a</a:t>
            </a:r>
            <a:r>
              <a:rPr lang="en-US" sz="3200" b="1" dirty="0">
                <a:solidFill>
                  <a:schemeClr val="accent1"/>
                </a:solidFill>
              </a:rPr>
              <a:t>ssay report</a:t>
            </a:r>
            <a:endParaRPr lang="ru-RU" altLang="ru-RU" sz="3200" b="1" dirty="0">
              <a:solidFill>
                <a:schemeClr val="accent1"/>
              </a:solidFill>
            </a:endParaRPr>
          </a:p>
        </p:txBody>
      </p:sp>
      <p:sp>
        <p:nvSpPr>
          <p:cNvPr id="10" name="Прямоугольник 19"/>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32</a:t>
            </a:fld>
            <a:endParaRPr lang="ru-RU" dirty="0">
              <a:solidFill>
                <a:schemeClr val="tx1">
                  <a:lumMod val="50000"/>
                  <a:lumOff val="50000"/>
                </a:schemeClr>
              </a:solidFill>
            </a:endParaRPr>
          </a:p>
        </p:txBody>
      </p:sp>
      <p:pic>
        <p:nvPicPr>
          <p:cNvPr id="12" name="Picture 2" descr="M:\WORK\-=687=-\Инфа\Рисунки\Разное\Lab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228711"/>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chemeClr val="accent1"/>
                </a:solidFill>
              </a:rPr>
              <a:t>Thrombodynamics-4D</a:t>
            </a:r>
            <a:endParaRPr lang="ru-RU" altLang="ru-RU" sz="3200" b="1" dirty="0">
              <a:solidFill>
                <a:schemeClr val="accent1"/>
              </a:solidFill>
            </a:endParaRPr>
          </a:p>
        </p:txBody>
      </p:sp>
      <p:sp>
        <p:nvSpPr>
          <p:cNvPr id="23" name="Прямоугольник 22"/>
          <p:cNvSpPr/>
          <p:nvPr/>
        </p:nvSpPr>
        <p:spPr>
          <a:xfrm>
            <a:off x="0" y="764704"/>
            <a:ext cx="9144000" cy="131243"/>
          </a:xfrm>
          <a:prstGeom prst="rect">
            <a:avLst/>
          </a:prstGeom>
          <a:gradFill flip="none" rotWithShape="1">
            <a:gsLst>
              <a:gs pos="0">
                <a:schemeClr val="accent1"/>
              </a:gs>
              <a:gs pos="50000">
                <a:schemeClr val="accent1">
                  <a:alpha val="5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33</a:t>
            </a:fld>
            <a:endParaRPr lang="ru-RU" dirty="0">
              <a:solidFill>
                <a:schemeClr val="tx1">
                  <a:lumMod val="50000"/>
                  <a:lumOff val="50000"/>
                </a:schemeClr>
              </a:solidFill>
            </a:endParaRPr>
          </a:p>
        </p:txBody>
      </p:sp>
      <p:pic>
        <p:nvPicPr>
          <p:cNvPr id="25"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5576" y="2801248"/>
            <a:ext cx="7344816" cy="2985433"/>
          </a:xfrm>
          <a:prstGeom prst="rect">
            <a:avLst/>
          </a:prstGeom>
          <a:noFill/>
        </p:spPr>
        <p:txBody>
          <a:bodyPr wrap="square" rtlCol="0">
            <a:spAutoFit/>
          </a:bodyPr>
          <a:lstStyle/>
          <a:p>
            <a:pPr marL="705150" lvl="1" indent="-342900">
              <a:spcAft>
                <a:spcPts val="1200"/>
              </a:spcAft>
              <a:buClr>
                <a:srgbClr val="FF0000"/>
              </a:buClr>
              <a:buFont typeface="Wingdings" panose="05000000000000000000" pitchFamily="2" charset="2"/>
              <a:buChar char="§"/>
            </a:pPr>
            <a:r>
              <a:rPr kumimoji="1" lang="en-US" sz="2400" dirty="0">
                <a:solidFill>
                  <a:schemeClr val="tx1">
                    <a:lumMod val="75000"/>
                    <a:lumOff val="25000"/>
                  </a:schemeClr>
                </a:solidFill>
                <a:ea typeface="Tahoma" pitchFamily="34" charset="0"/>
                <a:cs typeface="Arial" panose="020B0604020202020204" pitchFamily="34" charset="0"/>
              </a:rPr>
              <a:t>All thrombodynamics features</a:t>
            </a:r>
            <a:r>
              <a:rPr kumimoji="1" lang="ru-RU" sz="2400" dirty="0">
                <a:solidFill>
                  <a:schemeClr val="tx1">
                    <a:lumMod val="75000"/>
                    <a:lumOff val="25000"/>
                  </a:schemeClr>
                </a:solidFill>
                <a:ea typeface="Tahoma" pitchFamily="34" charset="0"/>
                <a:cs typeface="Arial" panose="020B0604020202020204" pitchFamily="34" charset="0"/>
              </a:rPr>
              <a:t>: </a:t>
            </a:r>
            <a:r>
              <a:rPr kumimoji="1" lang="en-US" sz="2400" dirty="0">
                <a:solidFill>
                  <a:schemeClr val="tx1">
                    <a:lumMod val="75000"/>
                    <a:lumOff val="25000"/>
                  </a:schemeClr>
                </a:solidFill>
                <a:ea typeface="Tahoma" pitchFamily="34" charset="0"/>
                <a:cs typeface="Arial" panose="020B0604020202020204" pitchFamily="34" charset="0"/>
              </a:rPr>
              <a:t>reveals both hypo- and hypercoagulation states, highest sensitivity to all classic anticoagulants</a:t>
            </a:r>
            <a:r>
              <a:rPr kumimoji="1" lang="ru-RU" sz="2400" dirty="0">
                <a:solidFill>
                  <a:schemeClr val="tx1">
                    <a:lumMod val="75000"/>
                    <a:lumOff val="25000"/>
                  </a:schemeClr>
                </a:solidFill>
                <a:ea typeface="Tahoma" pitchFamily="34" charset="0"/>
                <a:cs typeface="Arial" panose="020B0604020202020204" pitchFamily="34" charset="0"/>
              </a:rPr>
              <a:t> (</a:t>
            </a:r>
            <a:r>
              <a:rPr kumimoji="1" lang="en-US" sz="2400" dirty="0">
                <a:solidFill>
                  <a:schemeClr val="tx1">
                    <a:lumMod val="75000"/>
                    <a:lumOff val="25000"/>
                  </a:schemeClr>
                </a:solidFill>
                <a:ea typeface="Tahoma" pitchFamily="34" charset="0"/>
                <a:cs typeface="Arial" panose="020B0604020202020204" pitchFamily="34" charset="0"/>
              </a:rPr>
              <a:t>heparins</a:t>
            </a:r>
            <a:r>
              <a:rPr kumimoji="1" lang="ru-RU" sz="2400" dirty="0">
                <a:solidFill>
                  <a:schemeClr val="tx1">
                    <a:lumMod val="75000"/>
                    <a:lumOff val="25000"/>
                  </a:schemeClr>
                </a:solidFill>
                <a:ea typeface="Tahoma" pitchFamily="34" charset="0"/>
                <a:cs typeface="Arial" panose="020B0604020202020204" pitchFamily="34" charset="0"/>
              </a:rPr>
              <a:t>, </a:t>
            </a:r>
            <a:r>
              <a:rPr kumimoji="1" lang="en-US" sz="2400" dirty="0">
                <a:solidFill>
                  <a:schemeClr val="tx1">
                    <a:lumMod val="75000"/>
                    <a:lumOff val="25000"/>
                  </a:schemeClr>
                </a:solidFill>
                <a:ea typeface="Tahoma" pitchFamily="34" charset="0"/>
                <a:cs typeface="Arial" panose="020B0604020202020204" pitchFamily="34" charset="0"/>
              </a:rPr>
              <a:t>warfarin</a:t>
            </a:r>
            <a:r>
              <a:rPr kumimoji="1" lang="ru-RU" sz="2400" dirty="0">
                <a:solidFill>
                  <a:schemeClr val="tx1">
                    <a:lumMod val="75000"/>
                    <a:lumOff val="25000"/>
                  </a:schemeClr>
                </a:solidFill>
                <a:ea typeface="Tahoma" pitchFamily="34" charset="0"/>
                <a:cs typeface="Arial" panose="020B0604020202020204" pitchFamily="34" charset="0"/>
              </a:rPr>
              <a:t>)</a:t>
            </a:r>
            <a:r>
              <a:rPr kumimoji="1" lang="en-US" sz="2400" dirty="0">
                <a:solidFill>
                  <a:schemeClr val="tx1">
                    <a:lumMod val="75000"/>
                    <a:lumOff val="25000"/>
                  </a:schemeClr>
                </a:solidFill>
                <a:ea typeface="Tahoma" pitchFamily="34" charset="0"/>
                <a:cs typeface="Arial" panose="020B0604020202020204" pitchFamily="34" charset="0"/>
              </a:rPr>
              <a:t>;</a:t>
            </a:r>
            <a:endParaRPr kumimoji="1" lang="ru-RU" sz="2400" dirty="0">
              <a:solidFill>
                <a:schemeClr val="tx1">
                  <a:lumMod val="75000"/>
                  <a:lumOff val="25000"/>
                </a:schemeClr>
              </a:solidFill>
              <a:ea typeface="Tahoma" pitchFamily="34" charset="0"/>
              <a:cs typeface="Arial" panose="020B0604020202020204" pitchFamily="34" charset="0"/>
            </a:endParaRPr>
          </a:p>
          <a:p>
            <a:pPr marL="705150" lvl="1" indent="-342900">
              <a:spcAft>
                <a:spcPts val="1200"/>
              </a:spcAft>
              <a:buClr>
                <a:srgbClr val="FF0000"/>
              </a:buClr>
              <a:buFont typeface="Wingdings" panose="05000000000000000000" pitchFamily="2" charset="2"/>
              <a:buChar char="§"/>
            </a:pPr>
            <a:r>
              <a:rPr kumimoji="1" lang="en-US" sz="2400" dirty="0">
                <a:solidFill>
                  <a:schemeClr val="tx1">
                    <a:lumMod val="75000"/>
                    <a:lumOff val="25000"/>
                  </a:schemeClr>
                </a:solidFill>
                <a:ea typeface="Tahoma" pitchFamily="34" charset="0"/>
                <a:cs typeface="Arial" panose="020B0604020202020204" pitchFamily="34" charset="0"/>
              </a:rPr>
              <a:t>Possibility to evaluate effects of new oral direct anticoagulants;</a:t>
            </a:r>
            <a:endParaRPr kumimoji="1" lang="ru-RU" sz="2400" dirty="0">
              <a:solidFill>
                <a:schemeClr val="tx1">
                  <a:lumMod val="75000"/>
                  <a:lumOff val="25000"/>
                </a:schemeClr>
              </a:solidFill>
              <a:ea typeface="Tahoma" pitchFamily="34" charset="0"/>
              <a:cs typeface="Arial" panose="020B0604020202020204" pitchFamily="34" charset="0"/>
            </a:endParaRPr>
          </a:p>
          <a:p>
            <a:pPr marL="705150" lvl="1" indent="-342900">
              <a:spcAft>
                <a:spcPts val="1200"/>
              </a:spcAft>
              <a:buClr>
                <a:srgbClr val="FF0000"/>
              </a:buClr>
              <a:buFont typeface="Wingdings" panose="05000000000000000000" pitchFamily="2" charset="2"/>
              <a:buChar char="§"/>
            </a:pPr>
            <a:r>
              <a:rPr kumimoji="1" lang="en-US" sz="2400" dirty="0">
                <a:solidFill>
                  <a:schemeClr val="tx1">
                    <a:lumMod val="75000"/>
                    <a:lumOff val="25000"/>
                  </a:schemeClr>
                </a:solidFill>
                <a:ea typeface="Tahoma" pitchFamily="34" charset="0"/>
                <a:cs typeface="Arial" panose="020B0604020202020204" pitchFamily="34" charset="0"/>
              </a:rPr>
              <a:t>Possibility to evaluate platelets procoagulant function;</a:t>
            </a:r>
            <a:endParaRPr kumimoji="1" lang="ru-RU" sz="2400" dirty="0">
              <a:solidFill>
                <a:schemeClr val="tx1">
                  <a:lumMod val="75000"/>
                  <a:lumOff val="25000"/>
                </a:schemeClr>
              </a:solidFill>
              <a:ea typeface="Tahoma" pitchFamily="34" charset="0"/>
              <a:cs typeface="Arial" panose="020B0604020202020204" pitchFamily="34" charset="0"/>
            </a:endParaRPr>
          </a:p>
        </p:txBody>
      </p:sp>
      <p:sp>
        <p:nvSpPr>
          <p:cNvPr id="2" name="Прямоугольник 1"/>
          <p:cNvSpPr/>
          <p:nvPr/>
        </p:nvSpPr>
        <p:spPr>
          <a:xfrm>
            <a:off x="611560" y="1052736"/>
            <a:ext cx="7848872" cy="1538883"/>
          </a:xfrm>
          <a:prstGeom prst="rect">
            <a:avLst/>
          </a:prstGeom>
        </p:spPr>
        <p:txBody>
          <a:bodyPr wrap="square">
            <a:spAutoFit/>
          </a:bodyPr>
          <a:lstStyle/>
          <a:p>
            <a:pPr marL="0" lvl="1">
              <a:spcAft>
                <a:spcPts val="600"/>
              </a:spcAft>
            </a:pPr>
            <a:r>
              <a:rPr lang="en-US" altLang="en-US" sz="2800" b="1" dirty="0">
                <a:solidFill>
                  <a:srgbClr val="0070C0"/>
                </a:solidFill>
              </a:rPr>
              <a:t>Thrombodynamics-4D = </a:t>
            </a:r>
          </a:p>
          <a:p>
            <a:pPr marL="0" lvl="1">
              <a:spcAft>
                <a:spcPts val="600"/>
              </a:spcAft>
            </a:pPr>
            <a:r>
              <a:rPr lang="en-US" altLang="en-US" sz="2800" b="1" dirty="0">
                <a:solidFill>
                  <a:srgbClr val="0070C0"/>
                </a:solidFill>
              </a:rPr>
              <a:t>		Thrombodynamics + </a:t>
            </a:r>
          </a:p>
          <a:p>
            <a:pPr marL="0" lvl="1">
              <a:spcAft>
                <a:spcPts val="600"/>
              </a:spcAft>
            </a:pPr>
            <a:r>
              <a:rPr lang="en-US" altLang="en-US" sz="2800" b="1" dirty="0">
                <a:solidFill>
                  <a:srgbClr val="0070C0"/>
                </a:solidFill>
              </a:rPr>
              <a:t>				Thrombin Generation Test</a:t>
            </a:r>
          </a:p>
        </p:txBody>
      </p:sp>
      <p:sp>
        <p:nvSpPr>
          <p:cNvPr id="3" name="Прямоугольник 2"/>
          <p:cNvSpPr/>
          <p:nvPr/>
        </p:nvSpPr>
        <p:spPr>
          <a:xfrm>
            <a:off x="774438" y="6093296"/>
            <a:ext cx="7613986" cy="461665"/>
          </a:xfrm>
          <a:prstGeom prst="rect">
            <a:avLst/>
          </a:prstGeom>
        </p:spPr>
        <p:txBody>
          <a:bodyPr wrap="square">
            <a:spAutoFit/>
          </a:bodyPr>
          <a:lstStyle/>
          <a:p>
            <a:pPr marL="0" lvl="1" algn="ctr">
              <a:spcAft>
                <a:spcPts val="1200"/>
              </a:spcAft>
              <a:buClr>
                <a:schemeClr val="tx1">
                  <a:lumMod val="65000"/>
                  <a:lumOff val="35000"/>
                </a:schemeClr>
              </a:buClr>
            </a:pPr>
            <a:r>
              <a:rPr kumimoji="1" lang="en-US" sz="2400" dirty="0">
                <a:solidFill>
                  <a:srgbClr val="FF0000"/>
                </a:solidFill>
                <a:ea typeface="Tahoma" pitchFamily="34" charset="0"/>
                <a:cs typeface="Arial" panose="020B0604020202020204" pitchFamily="34" charset="0"/>
              </a:rPr>
              <a:t>Available in EU for research use only</a:t>
            </a:r>
            <a:endParaRPr kumimoji="1" lang="ru-RU" sz="2400" dirty="0">
              <a:solidFill>
                <a:srgbClr val="FF0000"/>
              </a:solidFill>
              <a:ea typeface="Tahoma" pitchFamily="34" charset="0"/>
              <a:cs typeface="Arial" panose="020B0604020202020204" pitchFamily="34" charset="0"/>
            </a:endParaRPr>
          </a:p>
        </p:txBody>
      </p:sp>
    </p:spTree>
    <p:extLst>
      <p:ext uri="{BB962C8B-B14F-4D97-AF65-F5344CB8AC3E}">
        <p14:creationId xmlns:p14="http://schemas.microsoft.com/office/powerpoint/2010/main" val="466679708"/>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188640"/>
            <a:ext cx="7776864" cy="1143000"/>
          </a:xfrm>
        </p:spPr>
        <p:txBody>
          <a:bodyPr>
            <a:noAutofit/>
          </a:bodyPr>
          <a:lstStyle/>
          <a:p>
            <a:pPr algn="l"/>
            <a:r>
              <a:rPr lang="en-US" sz="3600" b="1" dirty="0">
                <a:solidFill>
                  <a:srgbClr val="E20000"/>
                </a:solidFill>
              </a:rPr>
              <a:t>For further Questions, please contact</a:t>
            </a:r>
            <a:endParaRPr lang="ru-RU" sz="3600" b="1" dirty="0">
              <a:solidFill>
                <a:srgbClr val="E2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65" y="1556792"/>
            <a:ext cx="6552728" cy="3661368"/>
          </a:xfrm>
          <a:prstGeom prst="rect">
            <a:avLst/>
          </a:prstGeom>
        </p:spPr>
      </p:pic>
      <p:pic>
        <p:nvPicPr>
          <p:cNvPr id="7" name="Picture 4" descr="C:\Users\e.chinarina\Pictures\logo-hemacore-sm.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6159781"/>
            <a:ext cx="599365" cy="5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9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412777"/>
            <a:ext cx="4536504" cy="2246769"/>
          </a:xfrm>
          <a:prstGeom prst="rect">
            <a:avLst/>
          </a:prstGeom>
          <a:noFill/>
        </p:spPr>
        <p:txBody>
          <a:bodyPr wrap="square" rtlCol="0">
            <a:spAutoFit/>
          </a:bodyPr>
          <a:lstStyle/>
          <a:p>
            <a:pPr marL="617537" lvl="1" indent="-342900">
              <a:spcBef>
                <a:spcPts val="600"/>
              </a:spcBef>
              <a:spcAft>
                <a:spcPts val="600"/>
              </a:spcAft>
              <a:buClr>
                <a:srgbClr val="FF0000"/>
              </a:buClr>
              <a:buFont typeface="Wingdings" pitchFamily="2" charset="2"/>
              <a:buChar char="§"/>
            </a:pPr>
            <a:r>
              <a:rPr kumimoji="1" lang="en-US" sz="2000" b="1" dirty="0">
                <a:solidFill>
                  <a:schemeClr val="tx1">
                    <a:lumMod val="65000"/>
                    <a:lumOff val="35000"/>
                  </a:schemeClr>
                </a:solidFill>
                <a:ea typeface="Tahoma" pitchFamily="34" charset="0"/>
                <a:cs typeface="Tahoma" pitchFamily="34" charset="0"/>
              </a:rPr>
              <a:t>Productivity</a:t>
            </a:r>
            <a:r>
              <a:rPr kumimoji="1" lang="ru-RU" sz="2000" b="1" dirty="0">
                <a:solidFill>
                  <a:schemeClr val="tx1">
                    <a:lumMod val="65000"/>
                    <a:lumOff val="35000"/>
                  </a:schemeClr>
                </a:solidFill>
                <a:ea typeface="Tahoma" pitchFamily="34" charset="0"/>
                <a:cs typeface="Tahoma" pitchFamily="34" charset="0"/>
              </a:rPr>
              <a:t> </a:t>
            </a:r>
            <a:r>
              <a:rPr kumimoji="1" lang="en-US" sz="2000" b="1" dirty="0">
                <a:solidFill>
                  <a:schemeClr val="tx1">
                    <a:lumMod val="65000"/>
                    <a:lumOff val="35000"/>
                  </a:schemeClr>
                </a:solidFill>
                <a:ea typeface="Tahoma" pitchFamily="34" charset="0"/>
                <a:cs typeface="Tahoma" pitchFamily="34" charset="0"/>
              </a:rPr>
              <a:t>of one module </a:t>
            </a:r>
            <a:r>
              <a:rPr kumimoji="1" lang="ru-RU" sz="2000" b="1" dirty="0">
                <a:solidFill>
                  <a:schemeClr val="tx1">
                    <a:lumMod val="65000"/>
                    <a:lumOff val="35000"/>
                  </a:schemeClr>
                </a:solidFill>
                <a:ea typeface="Tahoma" pitchFamily="34" charset="0"/>
                <a:cs typeface="Tahoma" pitchFamily="34" charset="0"/>
              </a:rPr>
              <a:t>– </a:t>
            </a:r>
            <a:r>
              <a:rPr kumimoji="1" lang="en-US" sz="2000" b="1" dirty="0">
                <a:solidFill>
                  <a:schemeClr val="tx1">
                    <a:lumMod val="65000"/>
                    <a:lumOff val="35000"/>
                  </a:schemeClr>
                </a:solidFill>
                <a:ea typeface="Tahoma" pitchFamily="34" charset="0"/>
                <a:cs typeface="Tahoma" pitchFamily="34" charset="0"/>
              </a:rPr>
              <a:t>         </a:t>
            </a:r>
            <a:r>
              <a:rPr kumimoji="1" lang="ru-RU" sz="2000" b="1" dirty="0">
                <a:solidFill>
                  <a:srgbClr val="E20000"/>
                </a:solidFill>
                <a:ea typeface="Tahoma" pitchFamily="34" charset="0"/>
                <a:cs typeface="Tahoma" pitchFamily="34" charset="0"/>
              </a:rPr>
              <a:t>4 </a:t>
            </a:r>
            <a:r>
              <a:rPr kumimoji="1" lang="en-US" sz="2000" b="1" dirty="0">
                <a:solidFill>
                  <a:srgbClr val="E20000"/>
                </a:solidFill>
                <a:ea typeface="Tahoma" pitchFamily="34" charset="0"/>
                <a:cs typeface="Tahoma" pitchFamily="34" charset="0"/>
              </a:rPr>
              <a:t>tests per hour</a:t>
            </a:r>
            <a:endParaRPr kumimoji="1" lang="ru-RU" sz="2000" b="1" dirty="0">
              <a:solidFill>
                <a:srgbClr val="E20000"/>
              </a:solidFill>
              <a:ea typeface="Tahoma" pitchFamily="34" charset="0"/>
              <a:cs typeface="Tahoma" pitchFamily="34" charset="0"/>
            </a:endParaRPr>
          </a:p>
          <a:p>
            <a:pPr marL="617537" lvl="1" indent="-342900">
              <a:spcBef>
                <a:spcPts val="600"/>
              </a:spcBef>
              <a:spcAft>
                <a:spcPts val="600"/>
              </a:spcAft>
              <a:buClr>
                <a:srgbClr val="FF0000"/>
              </a:buClr>
              <a:buFont typeface="Wingdings" pitchFamily="2" charset="2"/>
              <a:buChar char="§"/>
            </a:pPr>
            <a:r>
              <a:rPr kumimoji="1" lang="en-US" sz="2000" b="1" dirty="0">
                <a:solidFill>
                  <a:srgbClr val="E20000"/>
                </a:solidFill>
                <a:ea typeface="Tahoma" pitchFamily="34" charset="0"/>
                <a:cs typeface="Tahoma" pitchFamily="34" charset="0"/>
              </a:rPr>
              <a:t>Up to </a:t>
            </a:r>
            <a:r>
              <a:rPr kumimoji="1" lang="ru-RU" sz="2000" b="1" dirty="0">
                <a:solidFill>
                  <a:srgbClr val="E20000"/>
                </a:solidFill>
                <a:ea typeface="Tahoma" pitchFamily="34" charset="0"/>
                <a:cs typeface="Tahoma" pitchFamily="34" charset="0"/>
              </a:rPr>
              <a:t>6 </a:t>
            </a:r>
            <a:r>
              <a:rPr kumimoji="1" lang="en-US" sz="2000" b="1" dirty="0">
                <a:solidFill>
                  <a:srgbClr val="E20000"/>
                </a:solidFill>
                <a:ea typeface="Tahoma" pitchFamily="34" charset="0"/>
                <a:cs typeface="Tahoma" pitchFamily="34" charset="0"/>
              </a:rPr>
              <a:t>modules </a:t>
            </a:r>
            <a:r>
              <a:rPr kumimoji="1" lang="en-US" sz="2000" b="1" dirty="0">
                <a:solidFill>
                  <a:schemeClr val="tx1">
                    <a:lumMod val="65000"/>
                    <a:lumOff val="35000"/>
                  </a:schemeClr>
                </a:solidFill>
                <a:ea typeface="Tahoma" pitchFamily="34" charset="0"/>
                <a:cs typeface="Tahoma" pitchFamily="34" charset="0"/>
              </a:rPr>
              <a:t>may be combined </a:t>
            </a:r>
            <a:r>
              <a:rPr kumimoji="1" lang="en-US" sz="2000" b="1" dirty="0">
                <a:solidFill>
                  <a:srgbClr val="E20000"/>
                </a:solidFill>
                <a:ea typeface="Tahoma" pitchFamily="34" charset="0"/>
                <a:cs typeface="Tahoma" pitchFamily="34" charset="0"/>
              </a:rPr>
              <a:t>in one system</a:t>
            </a:r>
            <a:endParaRPr kumimoji="1" lang="ru-RU" sz="2000" b="1" dirty="0">
              <a:solidFill>
                <a:srgbClr val="E20000"/>
              </a:solidFill>
              <a:ea typeface="Tahoma" pitchFamily="34" charset="0"/>
              <a:cs typeface="Tahoma" pitchFamily="34" charset="0"/>
            </a:endParaRPr>
          </a:p>
          <a:p>
            <a:pPr marL="617537" lvl="1" indent="-342900">
              <a:spcBef>
                <a:spcPts val="600"/>
              </a:spcBef>
              <a:spcAft>
                <a:spcPts val="600"/>
              </a:spcAft>
              <a:buClr>
                <a:srgbClr val="FF0000"/>
              </a:buClr>
              <a:buFont typeface="Wingdings" pitchFamily="2" charset="2"/>
              <a:buChar char="§"/>
            </a:pPr>
            <a:r>
              <a:rPr kumimoji="1" lang="en-US" sz="2000" b="1" dirty="0">
                <a:solidFill>
                  <a:schemeClr val="tx1">
                    <a:lumMod val="65000"/>
                    <a:lumOff val="35000"/>
                  </a:schemeClr>
                </a:solidFill>
                <a:ea typeface="Tahoma" pitchFamily="34" charset="0"/>
                <a:cs typeface="Tahoma" pitchFamily="34" charset="0"/>
              </a:rPr>
              <a:t>Volume of plasma</a:t>
            </a:r>
            <a:r>
              <a:rPr kumimoji="1" lang="ru-RU" sz="2000" b="1" dirty="0">
                <a:solidFill>
                  <a:schemeClr val="tx1">
                    <a:lumMod val="65000"/>
                    <a:lumOff val="35000"/>
                  </a:schemeClr>
                </a:solidFill>
                <a:ea typeface="Tahoma" pitchFamily="34" charset="0"/>
                <a:cs typeface="Tahoma" pitchFamily="34" charset="0"/>
              </a:rPr>
              <a:t> </a:t>
            </a:r>
            <a:r>
              <a:rPr kumimoji="1" lang="en-US" sz="2000" b="1" dirty="0">
                <a:solidFill>
                  <a:schemeClr val="tx1">
                    <a:lumMod val="65000"/>
                    <a:lumOff val="35000"/>
                  </a:schemeClr>
                </a:solidFill>
                <a:ea typeface="Tahoma" pitchFamily="34" charset="0"/>
                <a:cs typeface="Tahoma" pitchFamily="34" charset="0"/>
              </a:rPr>
              <a:t>sample </a:t>
            </a:r>
            <a:r>
              <a:rPr kumimoji="1" lang="ru-RU" sz="2000" b="1" dirty="0">
                <a:solidFill>
                  <a:schemeClr val="tx1">
                    <a:lumMod val="65000"/>
                    <a:lumOff val="35000"/>
                  </a:schemeClr>
                </a:solidFill>
                <a:ea typeface="Tahoma" pitchFamily="34" charset="0"/>
                <a:cs typeface="Tahoma" pitchFamily="34" charset="0"/>
              </a:rPr>
              <a:t>–</a:t>
            </a:r>
            <a:r>
              <a:rPr kumimoji="1" lang="en-US" sz="2000" b="1" dirty="0">
                <a:solidFill>
                  <a:schemeClr val="tx1">
                    <a:lumMod val="65000"/>
                    <a:lumOff val="35000"/>
                  </a:schemeClr>
                </a:solidFill>
                <a:ea typeface="Tahoma" pitchFamily="34" charset="0"/>
                <a:cs typeface="Tahoma" pitchFamily="34" charset="0"/>
              </a:rPr>
              <a:t>          </a:t>
            </a:r>
            <a:r>
              <a:rPr kumimoji="1" lang="ru-RU" sz="2000" b="1" dirty="0">
                <a:solidFill>
                  <a:srgbClr val="E20000"/>
                </a:solidFill>
                <a:ea typeface="Tahoma" pitchFamily="34" charset="0"/>
                <a:cs typeface="Tahoma" pitchFamily="34" charset="0"/>
              </a:rPr>
              <a:t>120 </a:t>
            </a:r>
            <a:r>
              <a:rPr kumimoji="1" lang="en-US" sz="2000" b="1" dirty="0">
                <a:solidFill>
                  <a:srgbClr val="E20000"/>
                </a:solidFill>
                <a:ea typeface="Tahoma" pitchFamily="34" charset="0"/>
                <a:cs typeface="Tahoma" pitchFamily="34" charset="0"/>
              </a:rPr>
              <a:t>µl</a:t>
            </a:r>
            <a:endParaRPr kumimoji="1" lang="ru-RU" sz="2000" b="1" dirty="0">
              <a:solidFill>
                <a:srgbClr val="E20000"/>
              </a:solidFill>
              <a:ea typeface="Tahoma" pitchFamily="34" charset="0"/>
              <a:cs typeface="Tahoma" pitchFamily="34" charset="0"/>
            </a:endParaRPr>
          </a:p>
        </p:txBody>
      </p:sp>
      <p:sp>
        <p:nvSpPr>
          <p:cNvPr id="2" name="Прямоугольник 1"/>
          <p:cNvSpPr/>
          <p:nvPr/>
        </p:nvSpPr>
        <p:spPr>
          <a:xfrm>
            <a:off x="323528" y="4475050"/>
            <a:ext cx="4536504" cy="1015663"/>
          </a:xfrm>
          <a:prstGeom prst="rect">
            <a:avLst/>
          </a:prstGeom>
        </p:spPr>
        <p:txBody>
          <a:bodyPr wrap="square">
            <a:spAutoFit/>
          </a:bodyPr>
          <a:lstStyle/>
          <a:p>
            <a:pPr marL="617537" lvl="1" indent="-342900">
              <a:spcBef>
                <a:spcPts val="600"/>
              </a:spcBef>
              <a:spcAft>
                <a:spcPts val="600"/>
              </a:spcAft>
              <a:buClr>
                <a:srgbClr val="FF0000"/>
              </a:buClr>
              <a:buFont typeface="Wingdings" pitchFamily="2" charset="2"/>
              <a:buChar char="§"/>
            </a:pPr>
            <a:r>
              <a:rPr kumimoji="1" lang="en-US" sz="2000" b="1" dirty="0">
                <a:solidFill>
                  <a:prstClr val="black">
                    <a:lumMod val="65000"/>
                    <a:lumOff val="35000"/>
                  </a:prstClr>
                </a:solidFill>
                <a:ea typeface="Tahoma" pitchFamily="34" charset="0"/>
                <a:cs typeface="Tahoma" pitchFamily="34" charset="0"/>
              </a:rPr>
              <a:t>Design and ergonomics – </a:t>
            </a:r>
            <a:r>
              <a:rPr kumimoji="1" lang="en-US" sz="2000" b="1" dirty="0">
                <a:solidFill>
                  <a:srgbClr val="E20000"/>
                </a:solidFill>
                <a:ea typeface="Tahoma" pitchFamily="34" charset="0"/>
                <a:cs typeface="Tahoma" pitchFamily="34" charset="0"/>
              </a:rPr>
              <a:t>WILDDESIGN</a:t>
            </a:r>
            <a:r>
              <a:rPr kumimoji="1" lang="ru-RU" sz="2000" b="1" dirty="0">
                <a:solidFill>
                  <a:srgbClr val="E20000"/>
                </a:solidFill>
                <a:ea typeface="Tahoma" pitchFamily="34" charset="0"/>
                <a:cs typeface="Tahoma" pitchFamily="34" charset="0"/>
              </a:rPr>
              <a:t>, </a:t>
            </a:r>
            <a:r>
              <a:rPr kumimoji="1" lang="en-US" sz="2000" b="1" dirty="0">
                <a:solidFill>
                  <a:srgbClr val="E20000"/>
                </a:solidFill>
                <a:ea typeface="Tahoma" pitchFamily="34" charset="0"/>
                <a:cs typeface="Tahoma" pitchFamily="34" charset="0"/>
              </a:rPr>
              <a:t>Germany </a:t>
            </a:r>
            <a:r>
              <a:rPr kumimoji="1" lang="en-US" sz="2000" b="1" dirty="0">
                <a:solidFill>
                  <a:prstClr val="black">
                    <a:lumMod val="65000"/>
                    <a:lumOff val="35000"/>
                  </a:prstClr>
                </a:solidFill>
                <a:ea typeface="Tahoma" pitchFamily="34" charset="0"/>
                <a:cs typeface="Tahoma" pitchFamily="34" charset="0"/>
              </a:rPr>
              <a:t>with the participation of </a:t>
            </a:r>
            <a:r>
              <a:rPr kumimoji="1" lang="en-US" sz="2000" b="1" dirty="0">
                <a:solidFill>
                  <a:srgbClr val="E20000"/>
                </a:solidFill>
                <a:ea typeface="Tahoma" pitchFamily="34" charset="0"/>
                <a:cs typeface="Tahoma" pitchFamily="34" charset="0"/>
              </a:rPr>
              <a:t>velixX</a:t>
            </a:r>
            <a:r>
              <a:rPr kumimoji="1" lang="ru-RU" sz="2000" b="1" dirty="0">
                <a:solidFill>
                  <a:srgbClr val="E20000"/>
                </a:solidFill>
                <a:ea typeface="Tahoma" pitchFamily="34" charset="0"/>
                <a:cs typeface="Tahoma" pitchFamily="34" charset="0"/>
              </a:rPr>
              <a:t>, </a:t>
            </a:r>
            <a:r>
              <a:rPr kumimoji="1" lang="en-US" sz="2000" b="1" dirty="0">
                <a:solidFill>
                  <a:srgbClr val="E20000"/>
                </a:solidFill>
                <a:ea typeface="Tahoma" pitchFamily="34" charset="0"/>
                <a:cs typeface="Tahoma" pitchFamily="34" charset="0"/>
              </a:rPr>
              <a:t>Germany  </a:t>
            </a:r>
            <a:endParaRPr kumimoji="1" lang="ru-RU" sz="2000" b="1" dirty="0">
              <a:solidFill>
                <a:srgbClr val="E20000"/>
              </a:solidFill>
              <a:ea typeface="Tahoma" pitchFamily="34" charset="0"/>
              <a:cs typeface="Tahoma" pitchFamily="34" charset="0"/>
            </a:endParaRPr>
          </a:p>
        </p:txBody>
      </p:sp>
      <p:pic>
        <p:nvPicPr>
          <p:cNvPr id="64517" name="Picture 5" descr="C:\Users\e.chinarina\Pictures\Pres_RUO\LV5_2093 - Copy.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04049" y="4005064"/>
            <a:ext cx="2923171" cy="2345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174540"/>
            <a:ext cx="2577485" cy="2436993"/>
          </a:xfrm>
          <a:prstGeom prst="rect">
            <a:avLst/>
          </a:prstGeom>
        </p:spPr>
      </p:pic>
      <p:sp>
        <p:nvSpPr>
          <p:cNvPr id="8" name="Название 1"/>
          <p:cNvSpPr txBox="1">
            <a:spLocks/>
          </p:cNvSpPr>
          <p:nvPr/>
        </p:nvSpPr>
        <p:spPr>
          <a:xfrm>
            <a:off x="0" y="0"/>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E20000"/>
                </a:solidFill>
              </a:rPr>
              <a:t>Thrombodynamics</a:t>
            </a:r>
            <a:r>
              <a:rPr lang="en-US" sz="3200" b="1" dirty="0">
                <a:solidFill>
                  <a:srgbClr val="E20000"/>
                </a:solidFill>
              </a:rPr>
              <a:t> </a:t>
            </a:r>
            <a:r>
              <a:rPr lang="en-US" sz="3200" b="1" dirty="0" err="1">
                <a:solidFill>
                  <a:srgbClr val="E20000"/>
                </a:solidFill>
              </a:rPr>
              <a:t>Analyser</a:t>
            </a:r>
            <a:r>
              <a:rPr lang="en-US" sz="3200" b="1" dirty="0">
                <a:solidFill>
                  <a:srgbClr val="E20000"/>
                </a:solidFill>
              </a:rPr>
              <a:t> System</a:t>
            </a:r>
            <a:endParaRPr lang="ru-RU" altLang="ru-RU" sz="3200" b="1" dirty="0">
              <a:solidFill>
                <a:schemeClr val="accent1"/>
              </a:solidFill>
            </a:endParaRPr>
          </a:p>
        </p:txBody>
      </p:sp>
      <p:pic>
        <p:nvPicPr>
          <p:cNvPr id="9"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4</a:t>
            </a:fld>
            <a:endParaRPr lang="ru-RU" dirty="0">
              <a:solidFill>
                <a:schemeClr val="tx1">
                  <a:lumMod val="50000"/>
                  <a:lumOff val="50000"/>
                </a:schemeClr>
              </a:solidFill>
            </a:endParaRPr>
          </a:p>
        </p:txBody>
      </p:sp>
      <p:sp>
        <p:nvSpPr>
          <p:cNvPr id="12" name="Прямоугольник 47"/>
          <p:cNvSpPr/>
          <p:nvPr/>
        </p:nvSpPr>
        <p:spPr>
          <a:xfrm>
            <a:off x="0" y="764703"/>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ustDataLst>
      <p:tags r:id="rId1"/>
    </p:custDataLst>
    <p:extLst>
      <p:ext uri="{BB962C8B-B14F-4D97-AF65-F5344CB8AC3E}">
        <p14:creationId xmlns:p14="http://schemas.microsoft.com/office/powerpoint/2010/main" val="3167051717"/>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316765"/>
            <a:ext cx="5256584" cy="1415772"/>
          </a:xfrm>
          <a:prstGeom prst="rect">
            <a:avLst/>
          </a:prstGeom>
          <a:noFill/>
        </p:spPr>
        <p:txBody>
          <a:bodyPr wrap="square" rtlCol="0">
            <a:spAutoFit/>
          </a:bodyPr>
          <a:lstStyle/>
          <a:p>
            <a:pPr marL="617537" lvl="1" indent="-342900">
              <a:spcBef>
                <a:spcPts val="600"/>
              </a:spcBef>
              <a:spcAft>
                <a:spcPts val="600"/>
              </a:spcAft>
              <a:buClr>
                <a:srgbClr val="FF0000"/>
              </a:buClr>
              <a:buFont typeface="Wingdings" pitchFamily="2" charset="2"/>
              <a:buChar char="§"/>
            </a:pPr>
            <a:r>
              <a:rPr kumimoji="1" lang="en-US" sz="2200" b="1" dirty="0">
                <a:solidFill>
                  <a:schemeClr val="tx1">
                    <a:lumMod val="65000"/>
                    <a:lumOff val="35000"/>
                  </a:schemeClr>
                </a:solidFill>
                <a:ea typeface="Tahoma" pitchFamily="34" charset="0"/>
                <a:cs typeface="Tahoma" pitchFamily="34" charset="0"/>
              </a:rPr>
              <a:t>Elaborated ergonomics of the multi-module system</a:t>
            </a:r>
            <a:r>
              <a:rPr kumimoji="1" lang="ru-RU" sz="2400" b="1" dirty="0">
                <a:solidFill>
                  <a:schemeClr val="tx1">
                    <a:lumMod val="65000"/>
                    <a:lumOff val="35000"/>
                  </a:schemeClr>
                </a:solidFill>
                <a:ea typeface="Tahoma" pitchFamily="34" charset="0"/>
                <a:cs typeface="Tahoma" pitchFamily="34" charset="0"/>
              </a:rPr>
              <a:t>:</a:t>
            </a:r>
            <a:r>
              <a:rPr kumimoji="1" lang="ru-RU" dirty="0">
                <a:solidFill>
                  <a:schemeClr val="tx1">
                    <a:lumMod val="65000"/>
                    <a:lumOff val="35000"/>
                  </a:schemeClr>
                </a:solidFill>
                <a:ea typeface="Tahoma" pitchFamily="34" charset="0"/>
                <a:cs typeface="Tahoma" pitchFamily="34" charset="0"/>
              </a:rPr>
              <a:t> </a:t>
            </a:r>
            <a:r>
              <a:rPr kumimoji="1" lang="en-US" sz="2000" dirty="0">
                <a:solidFill>
                  <a:schemeClr val="tx1">
                    <a:lumMod val="65000"/>
                    <a:lumOff val="35000"/>
                  </a:schemeClr>
                </a:solidFill>
                <a:ea typeface="Tahoma" pitchFamily="34" charset="0"/>
                <a:cs typeface="Tahoma" pitchFamily="34" charset="0"/>
              </a:rPr>
              <a:t>just bring the finger to the proximity sensor of the module to display its activity on the monitor</a:t>
            </a:r>
          </a:p>
        </p:txBody>
      </p:sp>
      <p:pic>
        <p:nvPicPr>
          <p:cNvPr id="9218" name="Picture 2" descr="\\draco\profiles\t.fedulova\Desktop\Рабочие документы\буклет ISTH 2013\pict09.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84169" y="1124744"/>
            <a:ext cx="2392381" cy="240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raco\profiles\t.fedulova\Desktop\Рабочие документы\буклет ISTH 2013\LV5_2153.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0525" y="3938042"/>
            <a:ext cx="1811222" cy="181122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raco\profiles\t.fedulova\Desktop\Рабочие документы\буклет ISTH 2013\LV5_2145.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020271" y="3933056"/>
            <a:ext cx="1811136" cy="18111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9552" y="4008933"/>
            <a:ext cx="4572000" cy="1046440"/>
          </a:xfrm>
          <a:prstGeom prst="rect">
            <a:avLst/>
          </a:prstGeom>
        </p:spPr>
        <p:txBody>
          <a:bodyPr>
            <a:spAutoFit/>
          </a:bodyPr>
          <a:lstStyle/>
          <a:p>
            <a:pPr marL="617537" lvl="1" indent="-342900">
              <a:spcBef>
                <a:spcPts val="600"/>
              </a:spcBef>
              <a:spcAft>
                <a:spcPts val="600"/>
              </a:spcAft>
              <a:buClr>
                <a:srgbClr val="FF0000"/>
              </a:buClr>
              <a:buFont typeface="Wingdings" pitchFamily="2" charset="2"/>
              <a:buChar char="§"/>
            </a:pPr>
            <a:r>
              <a:rPr kumimoji="1" lang="en-US" sz="2200" b="1" dirty="0">
                <a:solidFill>
                  <a:prstClr val="black">
                    <a:lumMod val="65000"/>
                    <a:lumOff val="35000"/>
                  </a:prstClr>
                </a:solidFill>
                <a:ea typeface="Tahoma" pitchFamily="34" charset="0"/>
                <a:cs typeface="Tahoma" pitchFamily="34" charset="0"/>
              </a:rPr>
              <a:t>Progress bar. </a:t>
            </a:r>
            <a:r>
              <a:rPr kumimoji="1" lang="en-US" sz="2000" dirty="0">
                <a:solidFill>
                  <a:prstClr val="black">
                    <a:lumMod val="65000"/>
                    <a:lumOff val="35000"/>
                  </a:prstClr>
                </a:solidFill>
                <a:ea typeface="Tahoma" pitchFamily="34" charset="0"/>
                <a:cs typeface="Tahoma" pitchFamily="34" charset="0"/>
              </a:rPr>
              <a:t>Light and color indication of System status and measurement process stage</a:t>
            </a:r>
            <a:endParaRPr lang="ru-RU" sz="2000" dirty="0">
              <a:solidFill>
                <a:prstClr val="black"/>
              </a:solidFill>
            </a:endParaRPr>
          </a:p>
        </p:txBody>
      </p:sp>
      <p:pic>
        <p:nvPicPr>
          <p:cNvPr id="8" name="Picture 2" descr="M:\WORK\-=687=-\Инфа\Рисунки\Разное\Lab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5</a:t>
            </a:fld>
            <a:endParaRPr lang="ru-RU" dirty="0">
              <a:solidFill>
                <a:schemeClr val="tx1">
                  <a:lumMod val="50000"/>
                  <a:lumOff val="50000"/>
                </a:schemeClr>
              </a:solidFill>
            </a:endParaRPr>
          </a:p>
        </p:txBody>
      </p:sp>
      <p:sp>
        <p:nvSpPr>
          <p:cNvPr id="12" name="Название 1"/>
          <p:cNvSpPr txBox="1">
            <a:spLocks/>
          </p:cNvSpPr>
          <p:nvPr/>
        </p:nvSpPr>
        <p:spPr>
          <a:xfrm>
            <a:off x="0" y="54287"/>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E20000"/>
                </a:solidFill>
              </a:rPr>
              <a:t>System Ergonomics</a:t>
            </a:r>
            <a:endParaRPr lang="ru-RU" altLang="ru-RU" sz="3200" b="1" dirty="0">
              <a:solidFill>
                <a:schemeClr val="accent1"/>
              </a:solidFill>
            </a:endParaRPr>
          </a:p>
        </p:txBody>
      </p:sp>
      <p:sp>
        <p:nvSpPr>
          <p:cNvPr id="16" name="Прямоугольник 47"/>
          <p:cNvSpPr/>
          <p:nvPr/>
        </p:nvSpPr>
        <p:spPr>
          <a:xfrm>
            <a:off x="6166" y="785861"/>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ustDataLst>
      <p:tags r:id="rId1"/>
    </p:custDataLst>
    <p:extLst>
      <p:ext uri="{BB962C8B-B14F-4D97-AF65-F5344CB8AC3E}">
        <p14:creationId xmlns:p14="http://schemas.microsoft.com/office/powerpoint/2010/main" val="908004282"/>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Название 1"/>
          <p:cNvSpPr>
            <a:spLocks noGrp="1"/>
          </p:cNvSpPr>
          <p:nvPr>
            <p:ph type="title"/>
          </p:nvPr>
        </p:nvSpPr>
        <p:spPr>
          <a:xfrm>
            <a:off x="0" y="0"/>
            <a:ext cx="9144000" cy="764704"/>
          </a:xfrm>
        </p:spPr>
        <p:txBody>
          <a:bodyPr>
            <a:noAutofit/>
          </a:bodyPr>
          <a:lstStyle/>
          <a:p>
            <a:r>
              <a:rPr lang="en-US" altLang="ru-RU" sz="3200" b="1" dirty="0">
                <a:solidFill>
                  <a:srgbClr val="DA2032"/>
                </a:solidFill>
              </a:rPr>
              <a:t>The idea behind Thrombodynamics</a:t>
            </a:r>
            <a:endParaRPr lang="ru-RU" altLang="ru-RU" sz="3200" b="1" dirty="0">
              <a:solidFill>
                <a:srgbClr val="DA2032"/>
              </a:solidFill>
            </a:endParaRPr>
          </a:p>
        </p:txBody>
      </p:sp>
      <p:pic>
        <p:nvPicPr>
          <p:cNvPr id="212" name="Picture 2" descr="M:\WORK\-=687=-\Инфа\Рисунки\Разное\Lab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92"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6</a:t>
            </a:fld>
            <a:endParaRPr lang="ru-RU" dirty="0">
              <a:solidFill>
                <a:schemeClr val="tx1">
                  <a:lumMod val="50000"/>
                  <a:lumOff val="50000"/>
                </a:schemeClr>
              </a:solidFill>
            </a:endParaRPr>
          </a:p>
        </p:txBody>
      </p:sp>
      <p:sp>
        <p:nvSpPr>
          <p:cNvPr id="393" name="Прямоугольник 392"/>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9" name="Text Box 10"/>
          <p:cNvSpPr txBox="1">
            <a:spLocks noChangeArrowheads="1"/>
          </p:cNvSpPr>
          <p:nvPr/>
        </p:nvSpPr>
        <p:spPr bwMode="auto">
          <a:xfrm>
            <a:off x="323528" y="3140968"/>
            <a:ext cx="15614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defRPr/>
            </a:pPr>
            <a:r>
              <a:rPr lang="en-US" sz="1600" dirty="0">
                <a:solidFill>
                  <a:schemeClr val="tx1">
                    <a:lumMod val="65000"/>
                    <a:lumOff val="35000"/>
                  </a:schemeClr>
                </a:solidFill>
                <a:latin typeface="+mn-lt"/>
              </a:rPr>
              <a:t>Cuvette </a:t>
            </a:r>
            <a:br>
              <a:rPr lang="en-US" sz="1600" dirty="0">
                <a:solidFill>
                  <a:schemeClr val="tx1">
                    <a:lumMod val="65000"/>
                    <a:lumOff val="35000"/>
                  </a:schemeClr>
                </a:solidFill>
                <a:latin typeface="+mn-lt"/>
              </a:rPr>
            </a:br>
            <a:r>
              <a:rPr lang="en-US" sz="1400" dirty="0">
                <a:solidFill>
                  <a:schemeClr val="tx1">
                    <a:lumMod val="65000"/>
                    <a:lumOff val="35000"/>
                  </a:schemeClr>
                </a:solidFill>
                <a:latin typeface="+mn-lt"/>
              </a:rPr>
              <a:t>(2 channels)</a:t>
            </a:r>
            <a:endParaRPr lang="ru-RU" sz="1400" dirty="0">
              <a:solidFill>
                <a:schemeClr val="tx1">
                  <a:lumMod val="65000"/>
                  <a:lumOff val="35000"/>
                </a:schemeClr>
              </a:solidFill>
              <a:latin typeface="+mn-lt"/>
            </a:endParaRPr>
          </a:p>
        </p:txBody>
      </p:sp>
      <p:pic>
        <p:nvPicPr>
          <p:cNvPr id="210" name="Picture 2" descr="G:\WORK\-=687=-\Инфа\Модель кюветы для буклетов\Fille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9312" y="2715775"/>
            <a:ext cx="966870" cy="2520000"/>
          </a:xfrm>
          <a:prstGeom prst="rect">
            <a:avLst/>
          </a:prstGeom>
          <a:noFill/>
          <a:extLst>
            <a:ext uri="{909E8E84-426E-40DD-AFC4-6F175D3DCCD1}">
              <a14:hiddenFill xmlns:a14="http://schemas.microsoft.com/office/drawing/2010/main">
                <a:solidFill>
                  <a:srgbClr val="FFFFFF"/>
                </a:solidFill>
              </a14:hiddenFill>
            </a:ext>
          </a:extLst>
        </p:spPr>
      </p:pic>
      <p:sp>
        <p:nvSpPr>
          <p:cNvPr id="213" name="Text Box 12"/>
          <p:cNvSpPr txBox="1">
            <a:spLocks noChangeArrowheads="1"/>
          </p:cNvSpPr>
          <p:nvPr/>
        </p:nvSpPr>
        <p:spPr bwMode="auto">
          <a:xfrm>
            <a:off x="313175" y="4962654"/>
            <a:ext cx="1571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defRPr/>
            </a:pPr>
            <a:r>
              <a:rPr lang="en-US" sz="1600" dirty="0">
                <a:solidFill>
                  <a:schemeClr val="tx1">
                    <a:lumMod val="65000"/>
                    <a:lumOff val="35000"/>
                  </a:schemeClr>
                </a:solidFill>
                <a:latin typeface="+mn-lt"/>
              </a:rPr>
              <a:t>Plasma sample</a:t>
            </a:r>
            <a:endParaRPr lang="ru-RU" sz="1600" dirty="0">
              <a:solidFill>
                <a:schemeClr val="tx1">
                  <a:lumMod val="65000"/>
                  <a:lumOff val="35000"/>
                </a:schemeClr>
              </a:solidFill>
              <a:latin typeface="+mn-lt"/>
            </a:endParaRPr>
          </a:p>
        </p:txBody>
      </p:sp>
      <p:pic>
        <p:nvPicPr>
          <p:cNvPr id="394" name="Picture 3" descr="G:\WORK\-=687=-\Инфа\Модель кюветы для буклетов\Filled\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9312" y="2715775"/>
            <a:ext cx="966870" cy="2520000"/>
          </a:xfrm>
          <a:prstGeom prst="rect">
            <a:avLst/>
          </a:prstGeom>
          <a:noFill/>
          <a:extLst>
            <a:ext uri="{909E8E84-426E-40DD-AFC4-6F175D3DCCD1}">
              <a14:hiddenFill xmlns:a14="http://schemas.microsoft.com/office/drawing/2010/main">
                <a:solidFill>
                  <a:srgbClr val="FFFFFF"/>
                </a:solidFill>
              </a14:hiddenFill>
            </a:ext>
          </a:extLst>
        </p:spPr>
      </p:pic>
      <p:sp>
        <p:nvSpPr>
          <p:cNvPr id="395" name="Text Box 10"/>
          <p:cNvSpPr txBox="1">
            <a:spLocks noChangeArrowheads="1"/>
          </p:cNvSpPr>
          <p:nvPr/>
        </p:nvSpPr>
        <p:spPr bwMode="auto">
          <a:xfrm>
            <a:off x="323528" y="2586390"/>
            <a:ext cx="1561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defRPr/>
            </a:pPr>
            <a:r>
              <a:rPr lang="en-US" sz="1600" dirty="0">
                <a:solidFill>
                  <a:schemeClr val="tx1">
                    <a:lumMod val="65000"/>
                    <a:lumOff val="35000"/>
                  </a:schemeClr>
                </a:solidFill>
                <a:latin typeface="+mn-lt"/>
              </a:rPr>
              <a:t>Activating insert</a:t>
            </a:r>
          </a:p>
        </p:txBody>
      </p:sp>
      <p:pic>
        <p:nvPicPr>
          <p:cNvPr id="396" name="Picture 4" descr="G:\WORK\-=687=-\Инфа\Модель кюветы для буклетов\Filled\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9312" y="2601111"/>
            <a:ext cx="968400" cy="2634664"/>
          </a:xfrm>
          <a:prstGeom prst="rect">
            <a:avLst/>
          </a:prstGeom>
          <a:noFill/>
          <a:extLst>
            <a:ext uri="{909E8E84-426E-40DD-AFC4-6F175D3DCCD1}">
              <a14:hiddenFill xmlns:a14="http://schemas.microsoft.com/office/drawing/2010/main">
                <a:solidFill>
                  <a:srgbClr val="FFFFFF"/>
                </a:solidFill>
              </a14:hiddenFill>
            </a:ext>
          </a:extLst>
        </p:spPr>
      </p:pic>
      <p:grpSp>
        <p:nvGrpSpPr>
          <p:cNvPr id="397" name="Группа 396"/>
          <p:cNvGrpSpPr/>
          <p:nvPr/>
        </p:nvGrpSpPr>
        <p:grpSpPr>
          <a:xfrm>
            <a:off x="2060183" y="2372989"/>
            <a:ext cx="1506665" cy="3040243"/>
            <a:chOff x="6679790" y="1954932"/>
            <a:chExt cx="1506665" cy="3040243"/>
          </a:xfrm>
        </p:grpSpPr>
        <p:pic>
          <p:nvPicPr>
            <p:cNvPr id="398" name="Picture 5" descr="G:\WORK\-=687=-\Инфа\Модель кюветы для буклетов\Filled\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9790" y="1954932"/>
              <a:ext cx="1506665" cy="2809420"/>
            </a:xfrm>
            <a:prstGeom prst="rect">
              <a:avLst/>
            </a:prstGeom>
            <a:noFill/>
            <a:extLst>
              <a:ext uri="{909E8E84-426E-40DD-AFC4-6F175D3DCCD1}">
                <a14:hiddenFill xmlns:a14="http://schemas.microsoft.com/office/drawing/2010/main">
                  <a:solidFill>
                    <a:srgbClr val="FFFFFF"/>
                  </a:solidFill>
                </a14:hiddenFill>
              </a:ext>
            </a:extLst>
          </p:spPr>
        </p:pic>
        <p:sp>
          <p:nvSpPr>
            <p:cNvPr id="399" name="Прямоугольник 398"/>
            <p:cNvSpPr/>
            <p:nvPr/>
          </p:nvSpPr>
          <p:spPr>
            <a:xfrm>
              <a:off x="6876256" y="4725144"/>
              <a:ext cx="1080120" cy="270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400" name="Line 16"/>
          <p:cNvSpPr>
            <a:spLocks noChangeShapeType="1"/>
          </p:cNvSpPr>
          <p:nvPr/>
        </p:nvSpPr>
        <p:spPr bwMode="auto">
          <a:xfrm>
            <a:off x="2122121" y="2742902"/>
            <a:ext cx="514330" cy="259319"/>
          </a:xfrm>
          <a:prstGeom prst="line">
            <a:avLst/>
          </a:prstGeom>
          <a:noFill/>
          <a:ln w="12700">
            <a:solidFill>
              <a:schemeClr val="tx1">
                <a:lumMod val="75000"/>
                <a:lumOff val="25000"/>
              </a:schemeClr>
            </a:solidFill>
            <a:prstDash val="sysDot"/>
            <a:round/>
            <a:headEnd/>
            <a:tailEnd type="oval" w="sm" len="sm"/>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sp>
        <p:nvSpPr>
          <p:cNvPr id="401" name="Text Box 11"/>
          <p:cNvSpPr txBox="1">
            <a:spLocks noChangeArrowheads="1"/>
          </p:cNvSpPr>
          <p:nvPr/>
        </p:nvSpPr>
        <p:spPr bwMode="auto">
          <a:xfrm>
            <a:off x="35496" y="4027130"/>
            <a:ext cx="18494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defTabSz="914400" eaLnBrk="1" hangingPunct="1">
              <a:spcBef>
                <a:spcPct val="50000"/>
              </a:spcBef>
              <a:defRPr/>
            </a:pPr>
            <a:r>
              <a:rPr lang="en-US" sz="1600" dirty="0">
                <a:solidFill>
                  <a:schemeClr val="tx1">
                    <a:lumMod val="65000"/>
                    <a:lumOff val="35000"/>
                  </a:schemeClr>
                </a:solidFill>
                <a:latin typeface="+mn-lt"/>
              </a:rPr>
              <a:t>Tissue factor </a:t>
            </a:r>
            <a:br>
              <a:rPr lang="en-US" sz="1600" dirty="0">
                <a:solidFill>
                  <a:schemeClr val="tx1">
                    <a:lumMod val="65000"/>
                    <a:lumOff val="35000"/>
                  </a:schemeClr>
                </a:solidFill>
                <a:latin typeface="+mn-lt"/>
              </a:rPr>
            </a:br>
            <a:r>
              <a:rPr lang="ru-RU" sz="1400" dirty="0">
                <a:solidFill>
                  <a:schemeClr val="tx1">
                    <a:lumMod val="65000"/>
                    <a:lumOff val="35000"/>
                  </a:schemeClr>
                </a:solidFill>
                <a:latin typeface="+mn-lt"/>
              </a:rPr>
              <a:t>(</a:t>
            </a:r>
            <a:r>
              <a:rPr lang="en-US" sz="1400" dirty="0">
                <a:solidFill>
                  <a:schemeClr val="tx1">
                    <a:lumMod val="65000"/>
                    <a:lumOff val="35000"/>
                  </a:schemeClr>
                </a:solidFill>
                <a:latin typeface="+mn-lt"/>
              </a:rPr>
              <a:t>coagulation activator</a:t>
            </a:r>
            <a:r>
              <a:rPr lang="ru-RU" sz="1400" dirty="0">
                <a:solidFill>
                  <a:schemeClr val="tx1">
                    <a:lumMod val="65000"/>
                    <a:lumOff val="35000"/>
                  </a:schemeClr>
                </a:solidFill>
                <a:latin typeface="+mn-lt"/>
              </a:rPr>
              <a:t>)</a:t>
            </a:r>
            <a:endParaRPr lang="ru-RU" sz="1400" i="1" dirty="0">
              <a:solidFill>
                <a:schemeClr val="tx1">
                  <a:lumMod val="65000"/>
                  <a:lumOff val="35000"/>
                </a:schemeClr>
              </a:solidFill>
              <a:latin typeface="+mn-lt"/>
            </a:endParaRPr>
          </a:p>
        </p:txBody>
      </p:sp>
      <p:sp>
        <p:nvSpPr>
          <p:cNvPr id="402" name="Line 14"/>
          <p:cNvSpPr>
            <a:spLocks noChangeShapeType="1"/>
          </p:cNvSpPr>
          <p:nvPr/>
        </p:nvSpPr>
        <p:spPr bwMode="auto">
          <a:xfrm flipV="1">
            <a:off x="1932101" y="4226701"/>
            <a:ext cx="229316" cy="5752"/>
          </a:xfrm>
          <a:prstGeom prst="line">
            <a:avLst/>
          </a:prstGeom>
          <a:noFill/>
          <a:ln w="12700">
            <a:solidFill>
              <a:schemeClr val="tx1">
                <a:lumMod val="75000"/>
                <a:lumOff val="25000"/>
              </a:schemeClr>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ru-RU" sz="2000" dirty="0">
              <a:solidFill>
                <a:schemeClr val="tx1">
                  <a:lumMod val="50000"/>
                  <a:lumOff val="50000"/>
                </a:schemeClr>
              </a:solidFill>
              <a:latin typeface="Arial" pitchFamily="34" charset="0"/>
            </a:endParaRPr>
          </a:p>
        </p:txBody>
      </p:sp>
      <p:sp>
        <p:nvSpPr>
          <p:cNvPr id="403" name="Line 14"/>
          <p:cNvSpPr>
            <a:spLocks noChangeShapeType="1"/>
          </p:cNvSpPr>
          <p:nvPr/>
        </p:nvSpPr>
        <p:spPr bwMode="auto">
          <a:xfrm>
            <a:off x="2161418" y="4226701"/>
            <a:ext cx="453213" cy="244243"/>
          </a:xfrm>
          <a:prstGeom prst="line">
            <a:avLst/>
          </a:prstGeom>
          <a:noFill/>
          <a:ln w="12700">
            <a:solidFill>
              <a:schemeClr val="tx1">
                <a:lumMod val="75000"/>
                <a:lumOff val="25000"/>
              </a:schemeClr>
            </a:solidFill>
            <a:prstDash val="sysDot"/>
            <a:round/>
            <a:headEnd/>
            <a:tailEnd type="oval" w="sm" len="sm"/>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sp>
        <p:nvSpPr>
          <p:cNvPr id="404" name="Line 16"/>
          <p:cNvSpPr>
            <a:spLocks noChangeShapeType="1"/>
          </p:cNvSpPr>
          <p:nvPr/>
        </p:nvSpPr>
        <p:spPr bwMode="auto">
          <a:xfrm>
            <a:off x="1884993" y="3485419"/>
            <a:ext cx="473970" cy="1599"/>
          </a:xfrm>
          <a:prstGeom prst="line">
            <a:avLst/>
          </a:prstGeom>
          <a:noFill/>
          <a:ln w="12700">
            <a:solidFill>
              <a:schemeClr val="tx1">
                <a:lumMod val="75000"/>
                <a:lumOff val="25000"/>
              </a:schemeClr>
            </a:solidFill>
            <a:prstDash val="sysDot"/>
            <a:round/>
            <a:headEnd/>
            <a:tailEnd type="oval" w="sm" len="sm"/>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sp>
        <p:nvSpPr>
          <p:cNvPr id="405" name="Line 14"/>
          <p:cNvSpPr>
            <a:spLocks noChangeShapeType="1"/>
          </p:cNvSpPr>
          <p:nvPr/>
        </p:nvSpPr>
        <p:spPr bwMode="auto">
          <a:xfrm flipV="1">
            <a:off x="2121982" y="4819095"/>
            <a:ext cx="492627" cy="351543"/>
          </a:xfrm>
          <a:prstGeom prst="line">
            <a:avLst/>
          </a:prstGeom>
          <a:noFill/>
          <a:ln w="12700">
            <a:solidFill>
              <a:schemeClr val="tx1">
                <a:lumMod val="75000"/>
                <a:lumOff val="25000"/>
              </a:schemeClr>
            </a:solidFill>
            <a:prstDash val="sysDot"/>
            <a:round/>
            <a:headEnd/>
            <a:tailEnd type="oval" w="sm" len="sm"/>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sp>
        <p:nvSpPr>
          <p:cNvPr id="406" name="Line 14"/>
          <p:cNvSpPr>
            <a:spLocks noChangeShapeType="1"/>
          </p:cNvSpPr>
          <p:nvPr/>
        </p:nvSpPr>
        <p:spPr bwMode="auto">
          <a:xfrm flipV="1">
            <a:off x="1884993" y="2742900"/>
            <a:ext cx="237128" cy="0"/>
          </a:xfrm>
          <a:prstGeom prst="line">
            <a:avLst/>
          </a:prstGeom>
          <a:noFill/>
          <a:ln w="12700">
            <a:solidFill>
              <a:schemeClr val="tx1">
                <a:lumMod val="75000"/>
                <a:lumOff val="25000"/>
              </a:schemeClr>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ru-RU" sz="2000" dirty="0">
              <a:solidFill>
                <a:schemeClr val="tx1">
                  <a:lumMod val="50000"/>
                  <a:lumOff val="50000"/>
                </a:schemeClr>
              </a:solidFill>
              <a:latin typeface="Arial" pitchFamily="34" charset="0"/>
            </a:endParaRPr>
          </a:p>
        </p:txBody>
      </p:sp>
      <p:sp>
        <p:nvSpPr>
          <p:cNvPr id="407" name="Line 14"/>
          <p:cNvSpPr>
            <a:spLocks noChangeShapeType="1"/>
          </p:cNvSpPr>
          <p:nvPr/>
        </p:nvSpPr>
        <p:spPr bwMode="auto">
          <a:xfrm flipV="1">
            <a:off x="1932101" y="5170637"/>
            <a:ext cx="180528" cy="0"/>
          </a:xfrm>
          <a:prstGeom prst="line">
            <a:avLst/>
          </a:prstGeom>
          <a:noFill/>
          <a:ln w="12700">
            <a:solidFill>
              <a:schemeClr val="tx1">
                <a:lumMod val="75000"/>
                <a:lumOff val="25000"/>
              </a:schemeClr>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ru-RU" sz="2000" dirty="0">
              <a:solidFill>
                <a:schemeClr val="tx1">
                  <a:lumMod val="50000"/>
                  <a:lumOff val="50000"/>
                </a:schemeClr>
              </a:solidFill>
              <a:latin typeface="Arial" pitchFamily="34" charset="0"/>
            </a:endParaRPr>
          </a:p>
        </p:txBody>
      </p:sp>
      <p:sp>
        <p:nvSpPr>
          <p:cNvPr id="408" name="Прямоугольник 407"/>
          <p:cNvSpPr/>
          <p:nvPr/>
        </p:nvSpPr>
        <p:spPr>
          <a:xfrm>
            <a:off x="408616" y="961564"/>
            <a:ext cx="8267840" cy="954107"/>
          </a:xfrm>
          <a:prstGeom prst="rect">
            <a:avLst/>
          </a:prstGeom>
        </p:spPr>
        <p:txBody>
          <a:bodyPr wrap="square">
            <a:spAutoFit/>
          </a:bodyPr>
          <a:lstStyle/>
          <a:p>
            <a:pPr algn="ctr">
              <a:spcAft>
                <a:spcPts val="1200"/>
              </a:spcAft>
              <a:buClr>
                <a:schemeClr val="tx1">
                  <a:lumMod val="65000"/>
                  <a:lumOff val="35000"/>
                </a:schemeClr>
              </a:buClr>
            </a:pPr>
            <a:r>
              <a:rPr lang="en-US" sz="2800" dirty="0">
                <a:solidFill>
                  <a:schemeClr val="tx1">
                    <a:lumMod val="65000"/>
                    <a:lumOff val="35000"/>
                  </a:schemeClr>
                </a:solidFill>
              </a:rPr>
              <a:t>In thrombodynamics assay real coagulation conditions are reconstructed</a:t>
            </a:r>
            <a:endParaRPr lang="ru-RU" sz="2800" dirty="0">
              <a:solidFill>
                <a:schemeClr val="tx1">
                  <a:lumMod val="65000"/>
                  <a:lumOff val="35000"/>
                </a:schemeClr>
              </a:solidFill>
            </a:endParaRPr>
          </a:p>
        </p:txBody>
      </p:sp>
      <p:pic>
        <p:nvPicPr>
          <p:cNvPr id="409" name="Picture 2" descr="G:\WORK\-=687=-\Инфа\Модель кюветы для буклетов\7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869" y="2372989"/>
            <a:ext cx="443735" cy="2735432"/>
          </a:xfrm>
          <a:prstGeom prst="rect">
            <a:avLst/>
          </a:prstGeom>
          <a:noFill/>
          <a:extLst>
            <a:ext uri="{909E8E84-426E-40DD-AFC4-6F175D3DCCD1}">
              <a14:hiddenFill xmlns:a14="http://schemas.microsoft.com/office/drawing/2010/main">
                <a:solidFill>
                  <a:srgbClr val="FFFFFF"/>
                </a:solidFill>
              </a14:hiddenFill>
            </a:ext>
          </a:extLst>
        </p:spPr>
      </p:pic>
      <p:sp>
        <p:nvSpPr>
          <p:cNvPr id="410" name="Line 14"/>
          <p:cNvSpPr>
            <a:spLocks noChangeShapeType="1"/>
          </p:cNvSpPr>
          <p:nvPr/>
        </p:nvSpPr>
        <p:spPr bwMode="auto">
          <a:xfrm flipV="1">
            <a:off x="3791834" y="4522569"/>
            <a:ext cx="676250" cy="3168"/>
          </a:xfrm>
          <a:prstGeom prst="line">
            <a:avLst/>
          </a:prstGeom>
          <a:noFill/>
          <a:ln w="12700">
            <a:solidFill>
              <a:schemeClr val="tx1">
                <a:lumMod val="75000"/>
                <a:lumOff val="25000"/>
              </a:schemeClr>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sp>
        <p:nvSpPr>
          <p:cNvPr id="411" name="Line 14"/>
          <p:cNvSpPr>
            <a:spLocks noChangeShapeType="1"/>
          </p:cNvSpPr>
          <p:nvPr/>
        </p:nvSpPr>
        <p:spPr bwMode="auto">
          <a:xfrm flipH="1">
            <a:off x="4468088" y="3942334"/>
            <a:ext cx="288031" cy="580239"/>
          </a:xfrm>
          <a:prstGeom prst="line">
            <a:avLst/>
          </a:prstGeom>
          <a:noFill/>
          <a:ln w="12700">
            <a:solidFill>
              <a:schemeClr val="tx1">
                <a:lumMod val="75000"/>
                <a:lumOff val="25000"/>
              </a:schemeClr>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ru-RU" dirty="0">
              <a:solidFill>
                <a:schemeClr val="tx1">
                  <a:lumMod val="50000"/>
                  <a:lumOff val="50000"/>
                </a:schemeClr>
              </a:solidFill>
              <a:latin typeface="Arial" pitchFamily="34" charset="0"/>
            </a:endParaRPr>
          </a:p>
        </p:txBody>
      </p:sp>
      <p:grpSp>
        <p:nvGrpSpPr>
          <p:cNvPr id="412" name="Группа 411"/>
          <p:cNvGrpSpPr/>
          <p:nvPr/>
        </p:nvGrpSpPr>
        <p:grpSpPr>
          <a:xfrm>
            <a:off x="4763956" y="2420888"/>
            <a:ext cx="1512168" cy="2610091"/>
            <a:chOff x="4499991" y="2420888"/>
            <a:chExt cx="1512168" cy="2610091"/>
          </a:xfrm>
        </p:grpSpPr>
        <p:grpSp>
          <p:nvGrpSpPr>
            <p:cNvPr id="413" name="Group 24"/>
            <p:cNvGrpSpPr>
              <a:grpSpLocks/>
            </p:cNvGrpSpPr>
            <p:nvPr/>
          </p:nvGrpSpPr>
          <p:grpSpPr bwMode="auto">
            <a:xfrm rot="10800000" flipH="1">
              <a:off x="4605194" y="2589815"/>
              <a:ext cx="1133273" cy="2375758"/>
              <a:chOff x="4362" y="1082"/>
              <a:chExt cx="1255" cy="2520"/>
            </a:xfrm>
          </p:grpSpPr>
          <p:pic>
            <p:nvPicPr>
              <p:cNvPr id="415" name="Picture 25" descr="T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8" y="1082"/>
                <a:ext cx="610"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6" name="Group 26"/>
              <p:cNvGrpSpPr>
                <a:grpSpLocks/>
              </p:cNvGrpSpPr>
              <p:nvPr/>
            </p:nvGrpSpPr>
            <p:grpSpPr bwMode="auto">
              <a:xfrm>
                <a:off x="4364" y="2040"/>
                <a:ext cx="191" cy="572"/>
                <a:chOff x="1519" y="1842"/>
                <a:chExt cx="227" cy="726"/>
              </a:xfrm>
            </p:grpSpPr>
            <p:sp>
              <p:nvSpPr>
                <p:cNvPr id="577" name="Line 27"/>
                <p:cNvSpPr>
                  <a:spLocks noChangeShapeType="1"/>
                </p:cNvSpPr>
                <p:nvPr/>
              </p:nvSpPr>
              <p:spPr bwMode="auto">
                <a:xfrm>
                  <a:off x="1564"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8" name="Line 28"/>
                <p:cNvSpPr>
                  <a:spLocks noChangeShapeType="1"/>
                </p:cNvSpPr>
                <p:nvPr/>
              </p:nvSpPr>
              <p:spPr bwMode="auto">
                <a:xfrm flipH="1">
                  <a:off x="1564" y="211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9" name="Line 29"/>
                <p:cNvSpPr>
                  <a:spLocks noChangeShapeType="1"/>
                </p:cNvSpPr>
                <p:nvPr/>
              </p:nvSpPr>
              <p:spPr bwMode="auto">
                <a:xfrm>
                  <a:off x="1564" y="220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0" name="Line 30"/>
                <p:cNvSpPr>
                  <a:spLocks noChangeShapeType="1"/>
                </p:cNvSpPr>
                <p:nvPr/>
              </p:nvSpPr>
              <p:spPr bwMode="auto">
                <a:xfrm>
                  <a:off x="1564" y="2386"/>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1" name="Line 31"/>
                <p:cNvSpPr>
                  <a:spLocks noChangeShapeType="1"/>
                </p:cNvSpPr>
                <p:nvPr/>
              </p:nvSpPr>
              <p:spPr bwMode="auto">
                <a:xfrm flipH="1">
                  <a:off x="1655" y="2114"/>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2" name="Line 32"/>
                <p:cNvSpPr>
                  <a:spLocks noChangeShapeType="1"/>
                </p:cNvSpPr>
                <p:nvPr/>
              </p:nvSpPr>
              <p:spPr bwMode="auto">
                <a:xfrm flipH="1">
                  <a:off x="1655" y="229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3" name="Line 33"/>
                <p:cNvSpPr>
                  <a:spLocks noChangeShapeType="1"/>
                </p:cNvSpPr>
                <p:nvPr/>
              </p:nvSpPr>
              <p:spPr bwMode="auto">
                <a:xfrm flipH="1">
                  <a:off x="1564" y="2295"/>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4" name="Line 34"/>
                <p:cNvSpPr>
                  <a:spLocks noChangeShapeType="1"/>
                </p:cNvSpPr>
                <p:nvPr/>
              </p:nvSpPr>
              <p:spPr bwMode="auto">
                <a:xfrm flipH="1">
                  <a:off x="1564" y="2477"/>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5" name="Line 35"/>
                <p:cNvSpPr>
                  <a:spLocks noChangeShapeType="1"/>
                </p:cNvSpPr>
                <p:nvPr/>
              </p:nvSpPr>
              <p:spPr bwMode="auto">
                <a:xfrm>
                  <a:off x="1655"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6" name="Line 36"/>
                <p:cNvSpPr>
                  <a:spLocks noChangeShapeType="1"/>
                </p:cNvSpPr>
                <p:nvPr/>
              </p:nvSpPr>
              <p:spPr bwMode="auto">
                <a:xfrm>
                  <a:off x="1655" y="220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7" name="Line 37"/>
                <p:cNvSpPr>
                  <a:spLocks noChangeShapeType="1"/>
                </p:cNvSpPr>
                <p:nvPr/>
              </p:nvSpPr>
              <p:spPr bwMode="auto">
                <a:xfrm flipH="1">
                  <a:off x="1655" y="2477"/>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8" name="Line 38"/>
                <p:cNvSpPr>
                  <a:spLocks noChangeShapeType="1"/>
                </p:cNvSpPr>
                <p:nvPr/>
              </p:nvSpPr>
              <p:spPr bwMode="auto">
                <a:xfrm>
                  <a:off x="1655" y="2386"/>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9" name="Oval 39"/>
                <p:cNvSpPr>
                  <a:spLocks noChangeArrowheads="1"/>
                </p:cNvSpPr>
                <p:nvPr/>
              </p:nvSpPr>
              <p:spPr bwMode="auto">
                <a:xfrm>
                  <a:off x="1519" y="1842"/>
                  <a:ext cx="227" cy="227"/>
                </a:xfrm>
                <a:prstGeom prst="ellipse">
                  <a:avLst/>
                </a:prstGeom>
                <a:gradFill rotWithShape="1">
                  <a:gsLst>
                    <a:gs pos="0">
                      <a:srgbClr val="FFEAD5"/>
                    </a:gs>
                    <a:gs pos="100000">
                      <a:srgbClr val="FFCC99"/>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17" name="Group 40"/>
              <p:cNvGrpSpPr>
                <a:grpSpLocks/>
              </p:cNvGrpSpPr>
              <p:nvPr/>
            </p:nvGrpSpPr>
            <p:grpSpPr bwMode="auto">
              <a:xfrm>
                <a:off x="4895" y="2040"/>
                <a:ext cx="191" cy="572"/>
                <a:chOff x="1519" y="1842"/>
                <a:chExt cx="227" cy="726"/>
              </a:xfrm>
            </p:grpSpPr>
            <p:sp>
              <p:nvSpPr>
                <p:cNvPr id="564" name="Line 41"/>
                <p:cNvSpPr>
                  <a:spLocks noChangeShapeType="1"/>
                </p:cNvSpPr>
                <p:nvPr/>
              </p:nvSpPr>
              <p:spPr bwMode="auto">
                <a:xfrm>
                  <a:off x="1564"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5" name="Line 42"/>
                <p:cNvSpPr>
                  <a:spLocks noChangeShapeType="1"/>
                </p:cNvSpPr>
                <p:nvPr/>
              </p:nvSpPr>
              <p:spPr bwMode="auto">
                <a:xfrm flipH="1">
                  <a:off x="1564" y="211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6" name="Line 43"/>
                <p:cNvSpPr>
                  <a:spLocks noChangeShapeType="1"/>
                </p:cNvSpPr>
                <p:nvPr/>
              </p:nvSpPr>
              <p:spPr bwMode="auto">
                <a:xfrm>
                  <a:off x="1564" y="220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7" name="Line 44"/>
                <p:cNvSpPr>
                  <a:spLocks noChangeShapeType="1"/>
                </p:cNvSpPr>
                <p:nvPr/>
              </p:nvSpPr>
              <p:spPr bwMode="auto">
                <a:xfrm>
                  <a:off x="1564" y="2386"/>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8" name="Line 45"/>
                <p:cNvSpPr>
                  <a:spLocks noChangeShapeType="1"/>
                </p:cNvSpPr>
                <p:nvPr/>
              </p:nvSpPr>
              <p:spPr bwMode="auto">
                <a:xfrm flipH="1">
                  <a:off x="1655" y="2114"/>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9" name="Line 46"/>
                <p:cNvSpPr>
                  <a:spLocks noChangeShapeType="1"/>
                </p:cNvSpPr>
                <p:nvPr/>
              </p:nvSpPr>
              <p:spPr bwMode="auto">
                <a:xfrm flipH="1">
                  <a:off x="1655" y="229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0" name="Line 47"/>
                <p:cNvSpPr>
                  <a:spLocks noChangeShapeType="1"/>
                </p:cNvSpPr>
                <p:nvPr/>
              </p:nvSpPr>
              <p:spPr bwMode="auto">
                <a:xfrm flipH="1">
                  <a:off x="1564" y="2295"/>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1" name="Line 48"/>
                <p:cNvSpPr>
                  <a:spLocks noChangeShapeType="1"/>
                </p:cNvSpPr>
                <p:nvPr/>
              </p:nvSpPr>
              <p:spPr bwMode="auto">
                <a:xfrm flipH="1">
                  <a:off x="1564" y="2477"/>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2" name="Line 49"/>
                <p:cNvSpPr>
                  <a:spLocks noChangeShapeType="1"/>
                </p:cNvSpPr>
                <p:nvPr/>
              </p:nvSpPr>
              <p:spPr bwMode="auto">
                <a:xfrm>
                  <a:off x="1655"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3" name="Line 50"/>
                <p:cNvSpPr>
                  <a:spLocks noChangeShapeType="1"/>
                </p:cNvSpPr>
                <p:nvPr/>
              </p:nvSpPr>
              <p:spPr bwMode="auto">
                <a:xfrm>
                  <a:off x="1655" y="220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4" name="Line 51"/>
                <p:cNvSpPr>
                  <a:spLocks noChangeShapeType="1"/>
                </p:cNvSpPr>
                <p:nvPr/>
              </p:nvSpPr>
              <p:spPr bwMode="auto">
                <a:xfrm flipH="1">
                  <a:off x="1655" y="2477"/>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5" name="Line 52"/>
                <p:cNvSpPr>
                  <a:spLocks noChangeShapeType="1"/>
                </p:cNvSpPr>
                <p:nvPr/>
              </p:nvSpPr>
              <p:spPr bwMode="auto">
                <a:xfrm>
                  <a:off x="1655" y="2386"/>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6" name="Oval 53"/>
                <p:cNvSpPr>
                  <a:spLocks noChangeArrowheads="1"/>
                </p:cNvSpPr>
                <p:nvPr/>
              </p:nvSpPr>
              <p:spPr bwMode="auto">
                <a:xfrm>
                  <a:off x="1519" y="1842"/>
                  <a:ext cx="227" cy="227"/>
                </a:xfrm>
                <a:prstGeom prst="ellipse">
                  <a:avLst/>
                </a:prstGeom>
                <a:gradFill rotWithShape="1">
                  <a:gsLst>
                    <a:gs pos="0">
                      <a:srgbClr val="FFEAD5"/>
                    </a:gs>
                    <a:gs pos="100000">
                      <a:srgbClr val="FFCC99"/>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18" name="Group 54"/>
              <p:cNvGrpSpPr>
                <a:grpSpLocks/>
              </p:cNvGrpSpPr>
              <p:nvPr/>
            </p:nvGrpSpPr>
            <p:grpSpPr bwMode="auto">
              <a:xfrm>
                <a:off x="4592" y="2040"/>
                <a:ext cx="190" cy="572"/>
                <a:chOff x="1519" y="1842"/>
                <a:chExt cx="227" cy="726"/>
              </a:xfrm>
            </p:grpSpPr>
            <p:sp>
              <p:nvSpPr>
                <p:cNvPr id="551" name="Line 55"/>
                <p:cNvSpPr>
                  <a:spLocks noChangeShapeType="1"/>
                </p:cNvSpPr>
                <p:nvPr/>
              </p:nvSpPr>
              <p:spPr bwMode="auto">
                <a:xfrm>
                  <a:off x="1564"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2" name="Line 56"/>
                <p:cNvSpPr>
                  <a:spLocks noChangeShapeType="1"/>
                </p:cNvSpPr>
                <p:nvPr/>
              </p:nvSpPr>
              <p:spPr bwMode="auto">
                <a:xfrm flipH="1">
                  <a:off x="1564" y="211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3" name="Line 57"/>
                <p:cNvSpPr>
                  <a:spLocks noChangeShapeType="1"/>
                </p:cNvSpPr>
                <p:nvPr/>
              </p:nvSpPr>
              <p:spPr bwMode="auto">
                <a:xfrm>
                  <a:off x="1564" y="220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4" name="Line 58"/>
                <p:cNvSpPr>
                  <a:spLocks noChangeShapeType="1"/>
                </p:cNvSpPr>
                <p:nvPr/>
              </p:nvSpPr>
              <p:spPr bwMode="auto">
                <a:xfrm>
                  <a:off x="1564" y="2386"/>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5" name="Line 59"/>
                <p:cNvSpPr>
                  <a:spLocks noChangeShapeType="1"/>
                </p:cNvSpPr>
                <p:nvPr/>
              </p:nvSpPr>
              <p:spPr bwMode="auto">
                <a:xfrm flipH="1">
                  <a:off x="1655" y="2114"/>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6" name="Line 60"/>
                <p:cNvSpPr>
                  <a:spLocks noChangeShapeType="1"/>
                </p:cNvSpPr>
                <p:nvPr/>
              </p:nvSpPr>
              <p:spPr bwMode="auto">
                <a:xfrm flipH="1">
                  <a:off x="1655" y="229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7" name="Line 61"/>
                <p:cNvSpPr>
                  <a:spLocks noChangeShapeType="1"/>
                </p:cNvSpPr>
                <p:nvPr/>
              </p:nvSpPr>
              <p:spPr bwMode="auto">
                <a:xfrm flipH="1">
                  <a:off x="1564" y="2295"/>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8" name="Line 62"/>
                <p:cNvSpPr>
                  <a:spLocks noChangeShapeType="1"/>
                </p:cNvSpPr>
                <p:nvPr/>
              </p:nvSpPr>
              <p:spPr bwMode="auto">
                <a:xfrm flipH="1">
                  <a:off x="1564" y="2477"/>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9" name="Line 63"/>
                <p:cNvSpPr>
                  <a:spLocks noChangeShapeType="1"/>
                </p:cNvSpPr>
                <p:nvPr/>
              </p:nvSpPr>
              <p:spPr bwMode="auto">
                <a:xfrm>
                  <a:off x="1655"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0" name="Line 64"/>
                <p:cNvSpPr>
                  <a:spLocks noChangeShapeType="1"/>
                </p:cNvSpPr>
                <p:nvPr/>
              </p:nvSpPr>
              <p:spPr bwMode="auto">
                <a:xfrm>
                  <a:off x="1655" y="220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1" name="Line 65"/>
                <p:cNvSpPr>
                  <a:spLocks noChangeShapeType="1"/>
                </p:cNvSpPr>
                <p:nvPr/>
              </p:nvSpPr>
              <p:spPr bwMode="auto">
                <a:xfrm flipH="1">
                  <a:off x="1655" y="2477"/>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2" name="Line 66"/>
                <p:cNvSpPr>
                  <a:spLocks noChangeShapeType="1"/>
                </p:cNvSpPr>
                <p:nvPr/>
              </p:nvSpPr>
              <p:spPr bwMode="auto">
                <a:xfrm>
                  <a:off x="1655" y="2386"/>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63" name="Oval 67"/>
                <p:cNvSpPr>
                  <a:spLocks noChangeArrowheads="1"/>
                </p:cNvSpPr>
                <p:nvPr/>
              </p:nvSpPr>
              <p:spPr bwMode="auto">
                <a:xfrm>
                  <a:off x="1519" y="1842"/>
                  <a:ext cx="227" cy="227"/>
                </a:xfrm>
                <a:prstGeom prst="ellipse">
                  <a:avLst/>
                </a:prstGeom>
                <a:gradFill rotWithShape="1">
                  <a:gsLst>
                    <a:gs pos="0">
                      <a:srgbClr val="FFEAD5"/>
                    </a:gs>
                    <a:gs pos="100000">
                      <a:srgbClr val="FFCC99"/>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19" name="Group 68"/>
              <p:cNvGrpSpPr>
                <a:grpSpLocks/>
              </p:cNvGrpSpPr>
              <p:nvPr/>
            </p:nvGrpSpPr>
            <p:grpSpPr bwMode="auto">
              <a:xfrm>
                <a:off x="5123" y="2040"/>
                <a:ext cx="191" cy="572"/>
                <a:chOff x="1519" y="1842"/>
                <a:chExt cx="227" cy="726"/>
              </a:xfrm>
            </p:grpSpPr>
            <p:sp>
              <p:nvSpPr>
                <p:cNvPr id="538" name="Line 69"/>
                <p:cNvSpPr>
                  <a:spLocks noChangeShapeType="1"/>
                </p:cNvSpPr>
                <p:nvPr/>
              </p:nvSpPr>
              <p:spPr bwMode="auto">
                <a:xfrm>
                  <a:off x="1564"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9" name="Line 70"/>
                <p:cNvSpPr>
                  <a:spLocks noChangeShapeType="1"/>
                </p:cNvSpPr>
                <p:nvPr/>
              </p:nvSpPr>
              <p:spPr bwMode="auto">
                <a:xfrm flipH="1">
                  <a:off x="1564" y="211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0" name="Line 71"/>
                <p:cNvSpPr>
                  <a:spLocks noChangeShapeType="1"/>
                </p:cNvSpPr>
                <p:nvPr/>
              </p:nvSpPr>
              <p:spPr bwMode="auto">
                <a:xfrm>
                  <a:off x="1564" y="220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1" name="Line 72"/>
                <p:cNvSpPr>
                  <a:spLocks noChangeShapeType="1"/>
                </p:cNvSpPr>
                <p:nvPr/>
              </p:nvSpPr>
              <p:spPr bwMode="auto">
                <a:xfrm>
                  <a:off x="1564" y="2386"/>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2" name="Line 73"/>
                <p:cNvSpPr>
                  <a:spLocks noChangeShapeType="1"/>
                </p:cNvSpPr>
                <p:nvPr/>
              </p:nvSpPr>
              <p:spPr bwMode="auto">
                <a:xfrm flipH="1">
                  <a:off x="1655" y="2114"/>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3" name="Line 74"/>
                <p:cNvSpPr>
                  <a:spLocks noChangeShapeType="1"/>
                </p:cNvSpPr>
                <p:nvPr/>
              </p:nvSpPr>
              <p:spPr bwMode="auto">
                <a:xfrm flipH="1">
                  <a:off x="1655" y="229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4" name="Line 75"/>
                <p:cNvSpPr>
                  <a:spLocks noChangeShapeType="1"/>
                </p:cNvSpPr>
                <p:nvPr/>
              </p:nvSpPr>
              <p:spPr bwMode="auto">
                <a:xfrm flipH="1">
                  <a:off x="1564" y="2295"/>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5" name="Line 76"/>
                <p:cNvSpPr>
                  <a:spLocks noChangeShapeType="1"/>
                </p:cNvSpPr>
                <p:nvPr/>
              </p:nvSpPr>
              <p:spPr bwMode="auto">
                <a:xfrm flipH="1">
                  <a:off x="1564" y="2477"/>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6" name="Line 77"/>
                <p:cNvSpPr>
                  <a:spLocks noChangeShapeType="1"/>
                </p:cNvSpPr>
                <p:nvPr/>
              </p:nvSpPr>
              <p:spPr bwMode="auto">
                <a:xfrm>
                  <a:off x="1655"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7" name="Line 78"/>
                <p:cNvSpPr>
                  <a:spLocks noChangeShapeType="1"/>
                </p:cNvSpPr>
                <p:nvPr/>
              </p:nvSpPr>
              <p:spPr bwMode="auto">
                <a:xfrm>
                  <a:off x="1655" y="220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8" name="Line 79"/>
                <p:cNvSpPr>
                  <a:spLocks noChangeShapeType="1"/>
                </p:cNvSpPr>
                <p:nvPr/>
              </p:nvSpPr>
              <p:spPr bwMode="auto">
                <a:xfrm flipH="1">
                  <a:off x="1655" y="2477"/>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49" name="Line 80"/>
                <p:cNvSpPr>
                  <a:spLocks noChangeShapeType="1"/>
                </p:cNvSpPr>
                <p:nvPr/>
              </p:nvSpPr>
              <p:spPr bwMode="auto">
                <a:xfrm>
                  <a:off x="1655" y="2386"/>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50" name="Oval 81"/>
                <p:cNvSpPr>
                  <a:spLocks noChangeArrowheads="1"/>
                </p:cNvSpPr>
                <p:nvPr/>
              </p:nvSpPr>
              <p:spPr bwMode="auto">
                <a:xfrm>
                  <a:off x="1519" y="1842"/>
                  <a:ext cx="227" cy="227"/>
                </a:xfrm>
                <a:prstGeom prst="ellipse">
                  <a:avLst/>
                </a:prstGeom>
                <a:gradFill rotWithShape="1">
                  <a:gsLst>
                    <a:gs pos="0">
                      <a:srgbClr val="FFEAD5"/>
                    </a:gs>
                    <a:gs pos="100000">
                      <a:srgbClr val="FFCC99"/>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20" name="Group 82"/>
              <p:cNvGrpSpPr>
                <a:grpSpLocks/>
              </p:cNvGrpSpPr>
              <p:nvPr/>
            </p:nvGrpSpPr>
            <p:grpSpPr bwMode="auto">
              <a:xfrm>
                <a:off x="5352" y="2040"/>
                <a:ext cx="190" cy="572"/>
                <a:chOff x="1519" y="1842"/>
                <a:chExt cx="227" cy="726"/>
              </a:xfrm>
            </p:grpSpPr>
            <p:sp>
              <p:nvSpPr>
                <p:cNvPr id="525" name="Line 83"/>
                <p:cNvSpPr>
                  <a:spLocks noChangeShapeType="1"/>
                </p:cNvSpPr>
                <p:nvPr/>
              </p:nvSpPr>
              <p:spPr bwMode="auto">
                <a:xfrm>
                  <a:off x="1564"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6" name="Line 84"/>
                <p:cNvSpPr>
                  <a:spLocks noChangeShapeType="1"/>
                </p:cNvSpPr>
                <p:nvPr/>
              </p:nvSpPr>
              <p:spPr bwMode="auto">
                <a:xfrm flipH="1">
                  <a:off x="1564" y="211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7" name="Line 85"/>
                <p:cNvSpPr>
                  <a:spLocks noChangeShapeType="1"/>
                </p:cNvSpPr>
                <p:nvPr/>
              </p:nvSpPr>
              <p:spPr bwMode="auto">
                <a:xfrm>
                  <a:off x="1564" y="220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8" name="Line 86"/>
                <p:cNvSpPr>
                  <a:spLocks noChangeShapeType="1"/>
                </p:cNvSpPr>
                <p:nvPr/>
              </p:nvSpPr>
              <p:spPr bwMode="auto">
                <a:xfrm>
                  <a:off x="1564" y="2386"/>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9" name="Line 87"/>
                <p:cNvSpPr>
                  <a:spLocks noChangeShapeType="1"/>
                </p:cNvSpPr>
                <p:nvPr/>
              </p:nvSpPr>
              <p:spPr bwMode="auto">
                <a:xfrm flipH="1">
                  <a:off x="1655" y="2114"/>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0" name="Line 88"/>
                <p:cNvSpPr>
                  <a:spLocks noChangeShapeType="1"/>
                </p:cNvSpPr>
                <p:nvPr/>
              </p:nvSpPr>
              <p:spPr bwMode="auto">
                <a:xfrm flipH="1">
                  <a:off x="1655" y="2295"/>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1" name="Line 89"/>
                <p:cNvSpPr>
                  <a:spLocks noChangeShapeType="1"/>
                </p:cNvSpPr>
                <p:nvPr/>
              </p:nvSpPr>
              <p:spPr bwMode="auto">
                <a:xfrm flipH="1">
                  <a:off x="1564" y="2295"/>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2" name="Line 90"/>
                <p:cNvSpPr>
                  <a:spLocks noChangeShapeType="1"/>
                </p:cNvSpPr>
                <p:nvPr/>
              </p:nvSpPr>
              <p:spPr bwMode="auto">
                <a:xfrm flipH="1">
                  <a:off x="1564" y="2477"/>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3" name="Line 91"/>
                <p:cNvSpPr>
                  <a:spLocks noChangeShapeType="1"/>
                </p:cNvSpPr>
                <p:nvPr/>
              </p:nvSpPr>
              <p:spPr bwMode="auto">
                <a:xfrm>
                  <a:off x="1655" y="2023"/>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4" name="Line 92"/>
                <p:cNvSpPr>
                  <a:spLocks noChangeShapeType="1"/>
                </p:cNvSpPr>
                <p:nvPr/>
              </p:nvSpPr>
              <p:spPr bwMode="auto">
                <a:xfrm>
                  <a:off x="1655" y="2204"/>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5" name="Line 93"/>
                <p:cNvSpPr>
                  <a:spLocks noChangeShapeType="1"/>
                </p:cNvSpPr>
                <p:nvPr/>
              </p:nvSpPr>
              <p:spPr bwMode="auto">
                <a:xfrm flipH="1">
                  <a:off x="1655" y="2477"/>
                  <a:ext cx="46" cy="9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6" name="Line 94"/>
                <p:cNvSpPr>
                  <a:spLocks noChangeShapeType="1"/>
                </p:cNvSpPr>
                <p:nvPr/>
              </p:nvSpPr>
              <p:spPr bwMode="auto">
                <a:xfrm>
                  <a:off x="1655" y="2386"/>
                  <a:ext cx="46" cy="9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37" name="Oval 95"/>
                <p:cNvSpPr>
                  <a:spLocks noChangeArrowheads="1"/>
                </p:cNvSpPr>
                <p:nvPr/>
              </p:nvSpPr>
              <p:spPr bwMode="auto">
                <a:xfrm>
                  <a:off x="1519" y="1842"/>
                  <a:ext cx="227" cy="227"/>
                </a:xfrm>
                <a:prstGeom prst="ellipse">
                  <a:avLst/>
                </a:prstGeom>
                <a:gradFill rotWithShape="1">
                  <a:gsLst>
                    <a:gs pos="0">
                      <a:srgbClr val="FFEAD5"/>
                    </a:gs>
                    <a:gs pos="100000">
                      <a:srgbClr val="FFCC99"/>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21" name="Line 96"/>
              <p:cNvSpPr>
                <a:spLocks noChangeShapeType="1"/>
              </p:cNvSpPr>
              <p:nvPr/>
            </p:nvSpPr>
            <p:spPr bwMode="auto">
              <a:xfrm flipV="1">
                <a:off x="4419" y="3278"/>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2" name="Line 97"/>
              <p:cNvSpPr>
                <a:spLocks noChangeShapeType="1"/>
              </p:cNvSpPr>
              <p:nvPr/>
            </p:nvSpPr>
            <p:spPr bwMode="auto">
              <a:xfrm flipH="1" flipV="1">
                <a:off x="4419" y="3206"/>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3" name="Line 98"/>
              <p:cNvSpPr>
                <a:spLocks noChangeShapeType="1"/>
              </p:cNvSpPr>
              <p:nvPr/>
            </p:nvSpPr>
            <p:spPr bwMode="auto">
              <a:xfrm flipV="1">
                <a:off x="4419" y="3135"/>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4" name="Line 99"/>
              <p:cNvSpPr>
                <a:spLocks noChangeShapeType="1"/>
              </p:cNvSpPr>
              <p:nvPr/>
            </p:nvSpPr>
            <p:spPr bwMode="auto">
              <a:xfrm flipV="1">
                <a:off x="4419" y="299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5" name="Line 100"/>
              <p:cNvSpPr>
                <a:spLocks noChangeShapeType="1"/>
              </p:cNvSpPr>
              <p:nvPr/>
            </p:nvSpPr>
            <p:spPr bwMode="auto">
              <a:xfrm flipH="1" flipV="1">
                <a:off x="4496" y="3207"/>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6" name="Line 101"/>
              <p:cNvSpPr>
                <a:spLocks noChangeShapeType="1"/>
              </p:cNvSpPr>
              <p:nvPr/>
            </p:nvSpPr>
            <p:spPr bwMode="auto">
              <a:xfrm flipH="1" flipV="1">
                <a:off x="4496" y="3064"/>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7" name="Line 102"/>
              <p:cNvSpPr>
                <a:spLocks noChangeShapeType="1"/>
              </p:cNvSpPr>
              <p:nvPr/>
            </p:nvSpPr>
            <p:spPr bwMode="auto">
              <a:xfrm flipH="1" flipV="1">
                <a:off x="4419" y="3063"/>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8" name="Line 103"/>
              <p:cNvSpPr>
                <a:spLocks noChangeShapeType="1"/>
              </p:cNvSpPr>
              <p:nvPr/>
            </p:nvSpPr>
            <p:spPr bwMode="auto">
              <a:xfrm flipH="1" flipV="1">
                <a:off x="4419" y="292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29" name="Line 104"/>
              <p:cNvSpPr>
                <a:spLocks noChangeShapeType="1"/>
              </p:cNvSpPr>
              <p:nvPr/>
            </p:nvSpPr>
            <p:spPr bwMode="auto">
              <a:xfrm flipV="1">
                <a:off x="4496" y="3278"/>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0" name="Line 105"/>
              <p:cNvSpPr>
                <a:spLocks noChangeShapeType="1"/>
              </p:cNvSpPr>
              <p:nvPr/>
            </p:nvSpPr>
            <p:spPr bwMode="auto">
              <a:xfrm flipV="1">
                <a:off x="4496" y="3135"/>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1" name="Line 106"/>
              <p:cNvSpPr>
                <a:spLocks noChangeShapeType="1"/>
              </p:cNvSpPr>
              <p:nvPr/>
            </p:nvSpPr>
            <p:spPr bwMode="auto">
              <a:xfrm flipH="1" flipV="1">
                <a:off x="4496" y="292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2" name="Line 107"/>
              <p:cNvSpPr>
                <a:spLocks noChangeShapeType="1"/>
              </p:cNvSpPr>
              <p:nvPr/>
            </p:nvSpPr>
            <p:spPr bwMode="auto">
              <a:xfrm flipV="1">
                <a:off x="4496" y="299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3" name="Line 108"/>
              <p:cNvSpPr>
                <a:spLocks noChangeShapeType="1"/>
              </p:cNvSpPr>
              <p:nvPr/>
            </p:nvSpPr>
            <p:spPr bwMode="auto">
              <a:xfrm flipV="1">
                <a:off x="4949" y="3278"/>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4" name="Line 109"/>
              <p:cNvSpPr>
                <a:spLocks noChangeShapeType="1"/>
              </p:cNvSpPr>
              <p:nvPr/>
            </p:nvSpPr>
            <p:spPr bwMode="auto">
              <a:xfrm flipH="1" flipV="1">
                <a:off x="4949" y="3206"/>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5" name="Line 110"/>
              <p:cNvSpPr>
                <a:spLocks noChangeShapeType="1"/>
              </p:cNvSpPr>
              <p:nvPr/>
            </p:nvSpPr>
            <p:spPr bwMode="auto">
              <a:xfrm flipV="1">
                <a:off x="4949" y="3135"/>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6" name="Line 111"/>
              <p:cNvSpPr>
                <a:spLocks noChangeShapeType="1"/>
              </p:cNvSpPr>
              <p:nvPr/>
            </p:nvSpPr>
            <p:spPr bwMode="auto">
              <a:xfrm flipV="1">
                <a:off x="4949" y="2992"/>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7" name="Line 112"/>
              <p:cNvSpPr>
                <a:spLocks noChangeShapeType="1"/>
              </p:cNvSpPr>
              <p:nvPr/>
            </p:nvSpPr>
            <p:spPr bwMode="auto">
              <a:xfrm flipH="1" flipV="1">
                <a:off x="5026" y="3207"/>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8" name="Line 113"/>
              <p:cNvSpPr>
                <a:spLocks noChangeShapeType="1"/>
              </p:cNvSpPr>
              <p:nvPr/>
            </p:nvSpPr>
            <p:spPr bwMode="auto">
              <a:xfrm flipH="1" flipV="1">
                <a:off x="5026" y="3064"/>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39" name="Line 114"/>
              <p:cNvSpPr>
                <a:spLocks noChangeShapeType="1"/>
              </p:cNvSpPr>
              <p:nvPr/>
            </p:nvSpPr>
            <p:spPr bwMode="auto">
              <a:xfrm flipH="1" flipV="1">
                <a:off x="4949" y="3063"/>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0" name="Line 115"/>
              <p:cNvSpPr>
                <a:spLocks noChangeShapeType="1"/>
              </p:cNvSpPr>
              <p:nvPr/>
            </p:nvSpPr>
            <p:spPr bwMode="auto">
              <a:xfrm flipH="1" flipV="1">
                <a:off x="4949" y="2920"/>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1" name="Line 116"/>
              <p:cNvSpPr>
                <a:spLocks noChangeShapeType="1"/>
              </p:cNvSpPr>
              <p:nvPr/>
            </p:nvSpPr>
            <p:spPr bwMode="auto">
              <a:xfrm flipV="1">
                <a:off x="5026" y="3278"/>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2" name="Line 117"/>
              <p:cNvSpPr>
                <a:spLocks noChangeShapeType="1"/>
              </p:cNvSpPr>
              <p:nvPr/>
            </p:nvSpPr>
            <p:spPr bwMode="auto">
              <a:xfrm flipV="1">
                <a:off x="5026" y="3135"/>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3" name="Line 118"/>
              <p:cNvSpPr>
                <a:spLocks noChangeShapeType="1"/>
              </p:cNvSpPr>
              <p:nvPr/>
            </p:nvSpPr>
            <p:spPr bwMode="auto">
              <a:xfrm flipH="1" flipV="1">
                <a:off x="5026" y="2921"/>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4" name="Line 119"/>
              <p:cNvSpPr>
                <a:spLocks noChangeShapeType="1"/>
              </p:cNvSpPr>
              <p:nvPr/>
            </p:nvSpPr>
            <p:spPr bwMode="auto">
              <a:xfrm flipV="1">
                <a:off x="5026" y="2992"/>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5" name="Line 120"/>
              <p:cNvSpPr>
                <a:spLocks noChangeShapeType="1"/>
              </p:cNvSpPr>
              <p:nvPr/>
            </p:nvSpPr>
            <p:spPr bwMode="auto">
              <a:xfrm flipV="1">
                <a:off x="4646" y="3278"/>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6" name="Line 121"/>
              <p:cNvSpPr>
                <a:spLocks noChangeShapeType="1"/>
              </p:cNvSpPr>
              <p:nvPr/>
            </p:nvSpPr>
            <p:spPr bwMode="auto">
              <a:xfrm flipH="1" flipV="1">
                <a:off x="4646" y="3206"/>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7" name="Line 122"/>
              <p:cNvSpPr>
                <a:spLocks noChangeShapeType="1"/>
              </p:cNvSpPr>
              <p:nvPr/>
            </p:nvSpPr>
            <p:spPr bwMode="auto">
              <a:xfrm flipV="1">
                <a:off x="4646" y="3135"/>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8" name="Line 123"/>
              <p:cNvSpPr>
                <a:spLocks noChangeShapeType="1"/>
              </p:cNvSpPr>
              <p:nvPr/>
            </p:nvSpPr>
            <p:spPr bwMode="auto">
              <a:xfrm flipV="1">
                <a:off x="4646" y="299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49" name="Line 124"/>
              <p:cNvSpPr>
                <a:spLocks noChangeShapeType="1"/>
              </p:cNvSpPr>
              <p:nvPr/>
            </p:nvSpPr>
            <p:spPr bwMode="auto">
              <a:xfrm flipH="1" flipV="1">
                <a:off x="4722" y="3207"/>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0" name="Line 125"/>
              <p:cNvSpPr>
                <a:spLocks noChangeShapeType="1"/>
              </p:cNvSpPr>
              <p:nvPr/>
            </p:nvSpPr>
            <p:spPr bwMode="auto">
              <a:xfrm flipH="1" flipV="1">
                <a:off x="4722" y="3064"/>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1" name="Line 126"/>
              <p:cNvSpPr>
                <a:spLocks noChangeShapeType="1"/>
              </p:cNvSpPr>
              <p:nvPr/>
            </p:nvSpPr>
            <p:spPr bwMode="auto">
              <a:xfrm flipH="1" flipV="1">
                <a:off x="4646" y="3063"/>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2" name="Line 127"/>
              <p:cNvSpPr>
                <a:spLocks noChangeShapeType="1"/>
              </p:cNvSpPr>
              <p:nvPr/>
            </p:nvSpPr>
            <p:spPr bwMode="auto">
              <a:xfrm flipH="1" flipV="1">
                <a:off x="4646" y="292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3" name="Line 128"/>
              <p:cNvSpPr>
                <a:spLocks noChangeShapeType="1"/>
              </p:cNvSpPr>
              <p:nvPr/>
            </p:nvSpPr>
            <p:spPr bwMode="auto">
              <a:xfrm flipV="1">
                <a:off x="4722" y="3278"/>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4" name="Line 129"/>
              <p:cNvSpPr>
                <a:spLocks noChangeShapeType="1"/>
              </p:cNvSpPr>
              <p:nvPr/>
            </p:nvSpPr>
            <p:spPr bwMode="auto">
              <a:xfrm flipV="1">
                <a:off x="4722" y="3135"/>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5" name="Line 130"/>
              <p:cNvSpPr>
                <a:spLocks noChangeShapeType="1"/>
              </p:cNvSpPr>
              <p:nvPr/>
            </p:nvSpPr>
            <p:spPr bwMode="auto">
              <a:xfrm flipH="1" flipV="1">
                <a:off x="4722" y="292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6" name="Line 131"/>
              <p:cNvSpPr>
                <a:spLocks noChangeShapeType="1"/>
              </p:cNvSpPr>
              <p:nvPr/>
            </p:nvSpPr>
            <p:spPr bwMode="auto">
              <a:xfrm flipV="1">
                <a:off x="4722" y="299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7" name="Line 132"/>
              <p:cNvSpPr>
                <a:spLocks noChangeShapeType="1"/>
              </p:cNvSpPr>
              <p:nvPr/>
            </p:nvSpPr>
            <p:spPr bwMode="auto">
              <a:xfrm flipV="1">
                <a:off x="5178" y="3278"/>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8" name="Line 133"/>
              <p:cNvSpPr>
                <a:spLocks noChangeShapeType="1"/>
              </p:cNvSpPr>
              <p:nvPr/>
            </p:nvSpPr>
            <p:spPr bwMode="auto">
              <a:xfrm flipH="1" flipV="1">
                <a:off x="5178" y="3206"/>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9" name="Line 134"/>
              <p:cNvSpPr>
                <a:spLocks noChangeShapeType="1"/>
              </p:cNvSpPr>
              <p:nvPr/>
            </p:nvSpPr>
            <p:spPr bwMode="auto">
              <a:xfrm flipV="1">
                <a:off x="5178" y="3135"/>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0" name="Line 135"/>
              <p:cNvSpPr>
                <a:spLocks noChangeShapeType="1"/>
              </p:cNvSpPr>
              <p:nvPr/>
            </p:nvSpPr>
            <p:spPr bwMode="auto">
              <a:xfrm flipV="1">
                <a:off x="5178" y="299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1" name="Line 136"/>
              <p:cNvSpPr>
                <a:spLocks noChangeShapeType="1"/>
              </p:cNvSpPr>
              <p:nvPr/>
            </p:nvSpPr>
            <p:spPr bwMode="auto">
              <a:xfrm flipH="1" flipV="1">
                <a:off x="5255" y="3207"/>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2" name="Line 137"/>
              <p:cNvSpPr>
                <a:spLocks noChangeShapeType="1"/>
              </p:cNvSpPr>
              <p:nvPr/>
            </p:nvSpPr>
            <p:spPr bwMode="auto">
              <a:xfrm flipH="1" flipV="1">
                <a:off x="5255" y="3064"/>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3" name="Line 138"/>
              <p:cNvSpPr>
                <a:spLocks noChangeShapeType="1"/>
              </p:cNvSpPr>
              <p:nvPr/>
            </p:nvSpPr>
            <p:spPr bwMode="auto">
              <a:xfrm flipH="1" flipV="1">
                <a:off x="5178" y="3063"/>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4" name="Line 139"/>
              <p:cNvSpPr>
                <a:spLocks noChangeShapeType="1"/>
              </p:cNvSpPr>
              <p:nvPr/>
            </p:nvSpPr>
            <p:spPr bwMode="auto">
              <a:xfrm flipH="1" flipV="1">
                <a:off x="5178" y="292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5" name="Line 140"/>
              <p:cNvSpPr>
                <a:spLocks noChangeShapeType="1"/>
              </p:cNvSpPr>
              <p:nvPr/>
            </p:nvSpPr>
            <p:spPr bwMode="auto">
              <a:xfrm flipV="1">
                <a:off x="5255" y="3278"/>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6" name="Line 141"/>
              <p:cNvSpPr>
                <a:spLocks noChangeShapeType="1"/>
              </p:cNvSpPr>
              <p:nvPr/>
            </p:nvSpPr>
            <p:spPr bwMode="auto">
              <a:xfrm flipV="1">
                <a:off x="5255" y="3135"/>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7" name="Line 142"/>
              <p:cNvSpPr>
                <a:spLocks noChangeShapeType="1"/>
              </p:cNvSpPr>
              <p:nvPr/>
            </p:nvSpPr>
            <p:spPr bwMode="auto">
              <a:xfrm flipH="1" flipV="1">
                <a:off x="5255" y="292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8" name="Line 143"/>
              <p:cNvSpPr>
                <a:spLocks noChangeShapeType="1"/>
              </p:cNvSpPr>
              <p:nvPr/>
            </p:nvSpPr>
            <p:spPr bwMode="auto">
              <a:xfrm flipV="1">
                <a:off x="5255" y="299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9" name="Line 144"/>
              <p:cNvSpPr>
                <a:spLocks noChangeShapeType="1"/>
              </p:cNvSpPr>
              <p:nvPr/>
            </p:nvSpPr>
            <p:spPr bwMode="auto">
              <a:xfrm flipV="1">
                <a:off x="5406" y="3278"/>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0" name="Line 145"/>
              <p:cNvSpPr>
                <a:spLocks noChangeShapeType="1"/>
              </p:cNvSpPr>
              <p:nvPr/>
            </p:nvSpPr>
            <p:spPr bwMode="auto">
              <a:xfrm flipH="1" flipV="1">
                <a:off x="5406" y="3206"/>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1" name="Line 146"/>
              <p:cNvSpPr>
                <a:spLocks noChangeShapeType="1"/>
              </p:cNvSpPr>
              <p:nvPr/>
            </p:nvSpPr>
            <p:spPr bwMode="auto">
              <a:xfrm flipV="1">
                <a:off x="5406" y="3135"/>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2" name="Line 147"/>
              <p:cNvSpPr>
                <a:spLocks noChangeShapeType="1"/>
              </p:cNvSpPr>
              <p:nvPr/>
            </p:nvSpPr>
            <p:spPr bwMode="auto">
              <a:xfrm flipV="1">
                <a:off x="5406" y="299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3" name="Line 148"/>
              <p:cNvSpPr>
                <a:spLocks noChangeShapeType="1"/>
              </p:cNvSpPr>
              <p:nvPr/>
            </p:nvSpPr>
            <p:spPr bwMode="auto">
              <a:xfrm flipH="1" flipV="1">
                <a:off x="5482" y="3207"/>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4" name="Line 149"/>
              <p:cNvSpPr>
                <a:spLocks noChangeShapeType="1"/>
              </p:cNvSpPr>
              <p:nvPr/>
            </p:nvSpPr>
            <p:spPr bwMode="auto">
              <a:xfrm flipH="1" flipV="1">
                <a:off x="5482" y="3064"/>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5" name="Line 150"/>
              <p:cNvSpPr>
                <a:spLocks noChangeShapeType="1"/>
              </p:cNvSpPr>
              <p:nvPr/>
            </p:nvSpPr>
            <p:spPr bwMode="auto">
              <a:xfrm flipH="1" flipV="1">
                <a:off x="5406" y="3063"/>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6" name="Line 151"/>
              <p:cNvSpPr>
                <a:spLocks noChangeShapeType="1"/>
              </p:cNvSpPr>
              <p:nvPr/>
            </p:nvSpPr>
            <p:spPr bwMode="auto">
              <a:xfrm flipH="1" flipV="1">
                <a:off x="5406" y="2920"/>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7" name="Line 152"/>
              <p:cNvSpPr>
                <a:spLocks noChangeShapeType="1"/>
              </p:cNvSpPr>
              <p:nvPr/>
            </p:nvSpPr>
            <p:spPr bwMode="auto">
              <a:xfrm flipV="1">
                <a:off x="5482" y="3278"/>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8" name="Line 153"/>
              <p:cNvSpPr>
                <a:spLocks noChangeShapeType="1"/>
              </p:cNvSpPr>
              <p:nvPr/>
            </p:nvSpPr>
            <p:spPr bwMode="auto">
              <a:xfrm flipV="1">
                <a:off x="5482" y="3135"/>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79" name="Line 154"/>
              <p:cNvSpPr>
                <a:spLocks noChangeShapeType="1"/>
              </p:cNvSpPr>
              <p:nvPr/>
            </p:nvSpPr>
            <p:spPr bwMode="auto">
              <a:xfrm flipH="1" flipV="1">
                <a:off x="5482" y="2921"/>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0" name="Line 155"/>
              <p:cNvSpPr>
                <a:spLocks noChangeShapeType="1"/>
              </p:cNvSpPr>
              <p:nvPr/>
            </p:nvSpPr>
            <p:spPr bwMode="auto">
              <a:xfrm flipV="1">
                <a:off x="5482" y="299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481" name="Group 156"/>
              <p:cNvGrpSpPr>
                <a:grpSpLocks/>
              </p:cNvGrpSpPr>
              <p:nvPr/>
            </p:nvGrpSpPr>
            <p:grpSpPr bwMode="auto">
              <a:xfrm>
                <a:off x="4362" y="3311"/>
                <a:ext cx="1255" cy="291"/>
                <a:chOff x="3012" y="3385"/>
                <a:chExt cx="1255" cy="291"/>
              </a:xfrm>
            </p:grpSpPr>
            <p:sp>
              <p:nvSpPr>
                <p:cNvPr id="522" name="Rectangle 157"/>
                <p:cNvSpPr>
                  <a:spLocks noChangeArrowheads="1"/>
                </p:cNvSpPr>
                <p:nvPr/>
              </p:nvSpPr>
              <p:spPr bwMode="auto">
                <a:xfrm>
                  <a:off x="3016" y="3385"/>
                  <a:ext cx="1225" cy="181"/>
                </a:xfrm>
                <a:prstGeom prst="rect">
                  <a:avLst/>
                </a:prstGeom>
                <a:solidFill>
                  <a:srgbClr val="66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23" name="Freeform 158"/>
                <p:cNvSpPr>
                  <a:spLocks/>
                </p:cNvSpPr>
                <p:nvPr/>
              </p:nvSpPr>
              <p:spPr bwMode="auto">
                <a:xfrm>
                  <a:off x="3012" y="3525"/>
                  <a:ext cx="1255" cy="151"/>
                </a:xfrm>
                <a:custGeom>
                  <a:avLst/>
                  <a:gdLst>
                    <a:gd name="T0" fmla="*/ 9 w 1255"/>
                    <a:gd name="T1" fmla="*/ 36 h 151"/>
                    <a:gd name="T2" fmla="*/ 167 w 1255"/>
                    <a:gd name="T3" fmla="*/ 148 h 151"/>
                    <a:gd name="T4" fmla="*/ 484 w 1255"/>
                    <a:gd name="T5" fmla="*/ 57 h 151"/>
                    <a:gd name="T6" fmla="*/ 892 w 1255"/>
                    <a:gd name="T7" fmla="*/ 148 h 151"/>
                    <a:gd name="T8" fmla="*/ 1227 w 1255"/>
                    <a:gd name="T9" fmla="*/ 36 h 151"/>
                    <a:gd name="T10" fmla="*/ 722 w 1255"/>
                    <a:gd name="T11" fmla="*/ 3 h 151"/>
                    <a:gd name="T12" fmla="*/ 218 w 1255"/>
                    <a:gd name="T13" fmla="*/ 15 h 151"/>
                    <a:gd name="T14" fmla="*/ 9 w 1255"/>
                    <a:gd name="T15" fmla="*/ 36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5" h="151">
                      <a:moveTo>
                        <a:pt x="9" y="36"/>
                      </a:moveTo>
                      <a:cubicBezTo>
                        <a:pt x="0" y="58"/>
                        <a:pt x="88" y="145"/>
                        <a:pt x="167" y="148"/>
                      </a:cubicBezTo>
                      <a:cubicBezTo>
                        <a:pt x="246" y="151"/>
                        <a:pt x="363" y="57"/>
                        <a:pt x="484" y="57"/>
                      </a:cubicBezTo>
                      <a:cubicBezTo>
                        <a:pt x="605" y="57"/>
                        <a:pt x="768" y="151"/>
                        <a:pt x="892" y="148"/>
                      </a:cubicBezTo>
                      <a:cubicBezTo>
                        <a:pt x="1016" y="145"/>
                        <a:pt x="1255" y="60"/>
                        <a:pt x="1227" y="36"/>
                      </a:cubicBezTo>
                      <a:cubicBezTo>
                        <a:pt x="1199" y="12"/>
                        <a:pt x="890" y="6"/>
                        <a:pt x="722" y="3"/>
                      </a:cubicBezTo>
                      <a:cubicBezTo>
                        <a:pt x="554" y="0"/>
                        <a:pt x="337" y="9"/>
                        <a:pt x="218" y="15"/>
                      </a:cubicBezTo>
                      <a:cubicBezTo>
                        <a:pt x="99" y="21"/>
                        <a:pt x="18" y="14"/>
                        <a:pt x="9" y="36"/>
                      </a:cubicBezTo>
                      <a:close/>
                    </a:path>
                  </a:pathLst>
                </a:custGeom>
                <a:solidFill>
                  <a:srgbClr val="66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4" name="Freeform 159"/>
                <p:cNvSpPr>
                  <a:spLocks/>
                </p:cNvSpPr>
                <p:nvPr/>
              </p:nvSpPr>
              <p:spPr bwMode="auto">
                <a:xfrm>
                  <a:off x="3018" y="3570"/>
                  <a:ext cx="1218" cy="100"/>
                </a:xfrm>
                <a:custGeom>
                  <a:avLst/>
                  <a:gdLst>
                    <a:gd name="T0" fmla="*/ 0 w 1218"/>
                    <a:gd name="T1" fmla="*/ 0 h 100"/>
                    <a:gd name="T2" fmla="*/ 165 w 1218"/>
                    <a:gd name="T3" fmla="*/ 99 h 100"/>
                    <a:gd name="T4" fmla="*/ 482 w 1218"/>
                    <a:gd name="T5" fmla="*/ 8 h 100"/>
                    <a:gd name="T6" fmla="*/ 890 w 1218"/>
                    <a:gd name="T7" fmla="*/ 99 h 100"/>
                    <a:gd name="T8" fmla="*/ 1218 w 1218"/>
                    <a:gd name="T9" fmla="*/ 0 h 100"/>
                  </a:gdLst>
                  <a:ahLst/>
                  <a:cxnLst>
                    <a:cxn ang="0">
                      <a:pos x="T0" y="T1"/>
                    </a:cxn>
                    <a:cxn ang="0">
                      <a:pos x="T2" y="T3"/>
                    </a:cxn>
                    <a:cxn ang="0">
                      <a:pos x="T4" y="T5"/>
                    </a:cxn>
                    <a:cxn ang="0">
                      <a:pos x="T6" y="T7"/>
                    </a:cxn>
                    <a:cxn ang="0">
                      <a:pos x="T8" y="T9"/>
                    </a:cxn>
                  </a:cxnLst>
                  <a:rect l="0" t="0" r="r" b="b"/>
                  <a:pathLst>
                    <a:path w="1218" h="100">
                      <a:moveTo>
                        <a:pt x="0" y="0"/>
                      </a:moveTo>
                      <a:cubicBezTo>
                        <a:pt x="28" y="16"/>
                        <a:pt x="85" y="98"/>
                        <a:pt x="165" y="99"/>
                      </a:cubicBezTo>
                      <a:cubicBezTo>
                        <a:pt x="245" y="100"/>
                        <a:pt x="361" y="8"/>
                        <a:pt x="482" y="8"/>
                      </a:cubicBezTo>
                      <a:cubicBezTo>
                        <a:pt x="603" y="8"/>
                        <a:pt x="767" y="100"/>
                        <a:pt x="890" y="99"/>
                      </a:cubicBezTo>
                      <a:cubicBezTo>
                        <a:pt x="1013" y="98"/>
                        <a:pt x="1150" y="21"/>
                        <a:pt x="1218" y="0"/>
                      </a:cubicBezTo>
                    </a:path>
                  </a:pathLst>
                </a:custGeom>
                <a:noFill/>
                <a:ln w="9525">
                  <a:solidFill>
                    <a:schemeClr val="tx1"/>
                  </a:solidFill>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482" name="Line 160"/>
              <p:cNvSpPr>
                <a:spLocks noChangeShapeType="1"/>
              </p:cNvSpPr>
              <p:nvPr/>
            </p:nvSpPr>
            <p:spPr bwMode="auto">
              <a:xfrm flipV="1">
                <a:off x="4419" y="2846"/>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3" name="Line 161"/>
              <p:cNvSpPr>
                <a:spLocks noChangeShapeType="1"/>
              </p:cNvSpPr>
              <p:nvPr/>
            </p:nvSpPr>
            <p:spPr bwMode="auto">
              <a:xfrm flipH="1" flipV="1">
                <a:off x="4419" y="2774"/>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4" name="Line 162"/>
              <p:cNvSpPr>
                <a:spLocks noChangeShapeType="1"/>
              </p:cNvSpPr>
              <p:nvPr/>
            </p:nvSpPr>
            <p:spPr bwMode="auto">
              <a:xfrm flipH="1" flipV="1">
                <a:off x="4496" y="2775"/>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5" name="Line 163"/>
              <p:cNvSpPr>
                <a:spLocks noChangeShapeType="1"/>
              </p:cNvSpPr>
              <p:nvPr/>
            </p:nvSpPr>
            <p:spPr bwMode="auto">
              <a:xfrm flipV="1">
                <a:off x="4496" y="2846"/>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6" name="Line 164"/>
              <p:cNvSpPr>
                <a:spLocks noChangeShapeType="1"/>
              </p:cNvSpPr>
              <p:nvPr/>
            </p:nvSpPr>
            <p:spPr bwMode="auto">
              <a:xfrm flipV="1">
                <a:off x="4949" y="2846"/>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7" name="Line 165"/>
              <p:cNvSpPr>
                <a:spLocks noChangeShapeType="1"/>
              </p:cNvSpPr>
              <p:nvPr/>
            </p:nvSpPr>
            <p:spPr bwMode="auto">
              <a:xfrm flipH="1" flipV="1">
                <a:off x="4949" y="2774"/>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8" name="Line 166"/>
              <p:cNvSpPr>
                <a:spLocks noChangeShapeType="1"/>
              </p:cNvSpPr>
              <p:nvPr/>
            </p:nvSpPr>
            <p:spPr bwMode="auto">
              <a:xfrm flipH="1" flipV="1">
                <a:off x="5026" y="2775"/>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9" name="Line 167"/>
              <p:cNvSpPr>
                <a:spLocks noChangeShapeType="1"/>
              </p:cNvSpPr>
              <p:nvPr/>
            </p:nvSpPr>
            <p:spPr bwMode="auto">
              <a:xfrm flipV="1">
                <a:off x="5026" y="2846"/>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0" name="Line 168"/>
              <p:cNvSpPr>
                <a:spLocks noChangeShapeType="1"/>
              </p:cNvSpPr>
              <p:nvPr/>
            </p:nvSpPr>
            <p:spPr bwMode="auto">
              <a:xfrm flipV="1">
                <a:off x="4646" y="2846"/>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1" name="Line 169"/>
              <p:cNvSpPr>
                <a:spLocks noChangeShapeType="1"/>
              </p:cNvSpPr>
              <p:nvPr/>
            </p:nvSpPr>
            <p:spPr bwMode="auto">
              <a:xfrm flipH="1" flipV="1">
                <a:off x="4646" y="2774"/>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2" name="Line 170"/>
              <p:cNvSpPr>
                <a:spLocks noChangeShapeType="1"/>
              </p:cNvSpPr>
              <p:nvPr/>
            </p:nvSpPr>
            <p:spPr bwMode="auto">
              <a:xfrm flipH="1" flipV="1">
                <a:off x="4722" y="2775"/>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3" name="Line 171"/>
              <p:cNvSpPr>
                <a:spLocks noChangeShapeType="1"/>
              </p:cNvSpPr>
              <p:nvPr/>
            </p:nvSpPr>
            <p:spPr bwMode="auto">
              <a:xfrm flipV="1">
                <a:off x="4722" y="2846"/>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4" name="Line 172"/>
              <p:cNvSpPr>
                <a:spLocks noChangeShapeType="1"/>
              </p:cNvSpPr>
              <p:nvPr/>
            </p:nvSpPr>
            <p:spPr bwMode="auto">
              <a:xfrm flipV="1">
                <a:off x="5178" y="2846"/>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5" name="Line 173"/>
              <p:cNvSpPr>
                <a:spLocks noChangeShapeType="1"/>
              </p:cNvSpPr>
              <p:nvPr/>
            </p:nvSpPr>
            <p:spPr bwMode="auto">
              <a:xfrm flipH="1" flipV="1">
                <a:off x="5178" y="2774"/>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6" name="Line 174"/>
              <p:cNvSpPr>
                <a:spLocks noChangeShapeType="1"/>
              </p:cNvSpPr>
              <p:nvPr/>
            </p:nvSpPr>
            <p:spPr bwMode="auto">
              <a:xfrm flipH="1" flipV="1">
                <a:off x="5255" y="2775"/>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7" name="Line 175"/>
              <p:cNvSpPr>
                <a:spLocks noChangeShapeType="1"/>
              </p:cNvSpPr>
              <p:nvPr/>
            </p:nvSpPr>
            <p:spPr bwMode="auto">
              <a:xfrm flipV="1">
                <a:off x="5255" y="2846"/>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8" name="Line 176"/>
              <p:cNvSpPr>
                <a:spLocks noChangeShapeType="1"/>
              </p:cNvSpPr>
              <p:nvPr/>
            </p:nvSpPr>
            <p:spPr bwMode="auto">
              <a:xfrm flipV="1">
                <a:off x="5406" y="2846"/>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9" name="Line 177"/>
              <p:cNvSpPr>
                <a:spLocks noChangeShapeType="1"/>
              </p:cNvSpPr>
              <p:nvPr/>
            </p:nvSpPr>
            <p:spPr bwMode="auto">
              <a:xfrm flipH="1" flipV="1">
                <a:off x="5406" y="2774"/>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0" name="Line 178"/>
              <p:cNvSpPr>
                <a:spLocks noChangeShapeType="1"/>
              </p:cNvSpPr>
              <p:nvPr/>
            </p:nvSpPr>
            <p:spPr bwMode="auto">
              <a:xfrm flipH="1" flipV="1">
                <a:off x="5482" y="2775"/>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1" name="Line 179"/>
              <p:cNvSpPr>
                <a:spLocks noChangeShapeType="1"/>
              </p:cNvSpPr>
              <p:nvPr/>
            </p:nvSpPr>
            <p:spPr bwMode="auto">
              <a:xfrm flipV="1">
                <a:off x="5482" y="2846"/>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2" name="Line 180"/>
              <p:cNvSpPr>
                <a:spLocks noChangeShapeType="1"/>
              </p:cNvSpPr>
              <p:nvPr/>
            </p:nvSpPr>
            <p:spPr bwMode="auto">
              <a:xfrm flipV="1">
                <a:off x="4419" y="270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3" name="Line 181"/>
              <p:cNvSpPr>
                <a:spLocks noChangeShapeType="1"/>
              </p:cNvSpPr>
              <p:nvPr/>
            </p:nvSpPr>
            <p:spPr bwMode="auto">
              <a:xfrm flipH="1" flipV="1">
                <a:off x="4419" y="263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4" name="Line 182"/>
              <p:cNvSpPr>
                <a:spLocks noChangeShapeType="1"/>
              </p:cNvSpPr>
              <p:nvPr/>
            </p:nvSpPr>
            <p:spPr bwMode="auto">
              <a:xfrm flipH="1" flipV="1">
                <a:off x="4496" y="263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5" name="Line 183"/>
              <p:cNvSpPr>
                <a:spLocks noChangeShapeType="1"/>
              </p:cNvSpPr>
              <p:nvPr/>
            </p:nvSpPr>
            <p:spPr bwMode="auto">
              <a:xfrm flipV="1">
                <a:off x="4496" y="270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6" name="Line 184"/>
              <p:cNvSpPr>
                <a:spLocks noChangeShapeType="1"/>
              </p:cNvSpPr>
              <p:nvPr/>
            </p:nvSpPr>
            <p:spPr bwMode="auto">
              <a:xfrm flipV="1">
                <a:off x="4949" y="2702"/>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7" name="Line 185"/>
              <p:cNvSpPr>
                <a:spLocks noChangeShapeType="1"/>
              </p:cNvSpPr>
              <p:nvPr/>
            </p:nvSpPr>
            <p:spPr bwMode="auto">
              <a:xfrm flipH="1" flipV="1">
                <a:off x="4949" y="2630"/>
                <a:ext cx="39"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8" name="Line 186"/>
              <p:cNvSpPr>
                <a:spLocks noChangeShapeType="1"/>
              </p:cNvSpPr>
              <p:nvPr/>
            </p:nvSpPr>
            <p:spPr bwMode="auto">
              <a:xfrm flipH="1" flipV="1">
                <a:off x="5026" y="2631"/>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09" name="Line 187"/>
              <p:cNvSpPr>
                <a:spLocks noChangeShapeType="1"/>
              </p:cNvSpPr>
              <p:nvPr/>
            </p:nvSpPr>
            <p:spPr bwMode="auto">
              <a:xfrm flipV="1">
                <a:off x="5026" y="2702"/>
                <a:ext cx="39"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0" name="Line 188"/>
              <p:cNvSpPr>
                <a:spLocks noChangeShapeType="1"/>
              </p:cNvSpPr>
              <p:nvPr/>
            </p:nvSpPr>
            <p:spPr bwMode="auto">
              <a:xfrm flipV="1">
                <a:off x="4646" y="270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1" name="Line 189"/>
              <p:cNvSpPr>
                <a:spLocks noChangeShapeType="1"/>
              </p:cNvSpPr>
              <p:nvPr/>
            </p:nvSpPr>
            <p:spPr bwMode="auto">
              <a:xfrm flipH="1" flipV="1">
                <a:off x="4646" y="263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2" name="Line 190"/>
              <p:cNvSpPr>
                <a:spLocks noChangeShapeType="1"/>
              </p:cNvSpPr>
              <p:nvPr/>
            </p:nvSpPr>
            <p:spPr bwMode="auto">
              <a:xfrm flipH="1" flipV="1">
                <a:off x="4722" y="263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3" name="Line 191"/>
              <p:cNvSpPr>
                <a:spLocks noChangeShapeType="1"/>
              </p:cNvSpPr>
              <p:nvPr/>
            </p:nvSpPr>
            <p:spPr bwMode="auto">
              <a:xfrm flipV="1">
                <a:off x="4722" y="270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4" name="Line 192"/>
              <p:cNvSpPr>
                <a:spLocks noChangeShapeType="1"/>
              </p:cNvSpPr>
              <p:nvPr/>
            </p:nvSpPr>
            <p:spPr bwMode="auto">
              <a:xfrm flipV="1">
                <a:off x="5178" y="270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5" name="Line 193"/>
              <p:cNvSpPr>
                <a:spLocks noChangeShapeType="1"/>
              </p:cNvSpPr>
              <p:nvPr/>
            </p:nvSpPr>
            <p:spPr bwMode="auto">
              <a:xfrm flipH="1" flipV="1">
                <a:off x="5178" y="2630"/>
                <a:ext cx="38"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6" name="Line 194"/>
              <p:cNvSpPr>
                <a:spLocks noChangeShapeType="1"/>
              </p:cNvSpPr>
              <p:nvPr/>
            </p:nvSpPr>
            <p:spPr bwMode="auto">
              <a:xfrm flipH="1" flipV="1">
                <a:off x="5255" y="2631"/>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7" name="Line 195"/>
              <p:cNvSpPr>
                <a:spLocks noChangeShapeType="1"/>
              </p:cNvSpPr>
              <p:nvPr/>
            </p:nvSpPr>
            <p:spPr bwMode="auto">
              <a:xfrm flipV="1">
                <a:off x="5255" y="270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8" name="Line 196"/>
              <p:cNvSpPr>
                <a:spLocks noChangeShapeType="1"/>
              </p:cNvSpPr>
              <p:nvPr/>
            </p:nvSpPr>
            <p:spPr bwMode="auto">
              <a:xfrm flipV="1">
                <a:off x="5406" y="2702"/>
                <a:ext cx="37"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19" name="Line 197"/>
              <p:cNvSpPr>
                <a:spLocks noChangeShapeType="1"/>
              </p:cNvSpPr>
              <p:nvPr/>
            </p:nvSpPr>
            <p:spPr bwMode="auto">
              <a:xfrm flipH="1" flipV="1">
                <a:off x="5406" y="2630"/>
                <a:ext cx="37" cy="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0" name="Line 198"/>
              <p:cNvSpPr>
                <a:spLocks noChangeShapeType="1"/>
              </p:cNvSpPr>
              <p:nvPr/>
            </p:nvSpPr>
            <p:spPr bwMode="auto">
              <a:xfrm flipH="1" flipV="1">
                <a:off x="5482" y="2631"/>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1" name="Line 199"/>
              <p:cNvSpPr>
                <a:spLocks noChangeShapeType="1"/>
              </p:cNvSpPr>
              <p:nvPr/>
            </p:nvSpPr>
            <p:spPr bwMode="auto">
              <a:xfrm flipV="1">
                <a:off x="5482" y="2702"/>
                <a:ext cx="38" cy="7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414" name="AutoShape 218"/>
            <p:cNvSpPr>
              <a:spLocks noChangeArrowheads="1"/>
            </p:cNvSpPr>
            <p:nvPr/>
          </p:nvSpPr>
          <p:spPr bwMode="auto">
            <a:xfrm flipH="1">
              <a:off x="4499991" y="2420888"/>
              <a:ext cx="1512168" cy="2610091"/>
            </a:xfrm>
            <a:prstGeom prst="roundRect">
              <a:avLst>
                <a:gd name="adj" fmla="val 4648"/>
              </a:avLst>
            </a:prstGeom>
            <a:noFill/>
            <a:ln w="12700" cap="rnd">
              <a:solidFill>
                <a:schemeClr val="tx1">
                  <a:lumMod val="75000"/>
                  <a:lumOff val="25000"/>
                </a:schemeClr>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590" name="Группа 589"/>
          <p:cNvGrpSpPr/>
          <p:nvPr/>
        </p:nvGrpSpPr>
        <p:grpSpPr>
          <a:xfrm>
            <a:off x="6372200" y="2924944"/>
            <a:ext cx="2232248" cy="1653584"/>
            <a:chOff x="6108235" y="2950907"/>
            <a:chExt cx="2232248" cy="1653584"/>
          </a:xfrm>
        </p:grpSpPr>
        <p:pic>
          <p:nvPicPr>
            <p:cNvPr id="591" name="Picture 2" descr="G:\WORK\-=687=-\Инфа\Рисунки\Разное\blood-vessel-clo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4208" y="2950907"/>
              <a:ext cx="1896275" cy="1653584"/>
            </a:xfrm>
            <a:prstGeom prst="rect">
              <a:avLst/>
            </a:prstGeom>
            <a:noFill/>
            <a:extLst>
              <a:ext uri="{909E8E84-426E-40DD-AFC4-6F175D3DCCD1}">
                <a14:hiddenFill xmlns:a14="http://schemas.microsoft.com/office/drawing/2010/main">
                  <a:solidFill>
                    <a:srgbClr val="FFFFFF"/>
                  </a:solidFill>
                </a14:hiddenFill>
              </a:ext>
            </a:extLst>
          </p:spPr>
        </p:pic>
        <p:sp>
          <p:nvSpPr>
            <p:cNvPr id="592" name="AutoShape 218"/>
            <p:cNvSpPr>
              <a:spLocks noChangeArrowheads="1"/>
            </p:cNvSpPr>
            <p:nvPr/>
          </p:nvSpPr>
          <p:spPr bwMode="auto">
            <a:xfrm flipH="1">
              <a:off x="6588224" y="3692132"/>
              <a:ext cx="720080" cy="912359"/>
            </a:xfrm>
            <a:prstGeom prst="roundRect">
              <a:avLst>
                <a:gd name="adj" fmla="val 4648"/>
              </a:avLst>
            </a:prstGeom>
            <a:noFill/>
            <a:ln w="12700" cap="rnd">
              <a:solidFill>
                <a:schemeClr val="tx1">
                  <a:lumMod val="75000"/>
                  <a:lumOff val="25000"/>
                </a:schemeClr>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93" name="TextBox 592"/>
            <p:cNvSpPr txBox="1"/>
            <p:nvPr/>
          </p:nvSpPr>
          <p:spPr>
            <a:xfrm>
              <a:off x="6108235" y="3978103"/>
              <a:ext cx="432048" cy="461665"/>
            </a:xfrm>
            <a:prstGeom prst="rect">
              <a:avLst/>
            </a:prstGeom>
            <a:noFill/>
          </p:spPr>
          <p:txBody>
            <a:bodyPr wrap="square" rtlCol="0">
              <a:spAutoFit/>
            </a:bodyPr>
            <a:lstStyle/>
            <a:p>
              <a:r>
                <a:rPr lang="ru-RU" sz="2400" dirty="0"/>
                <a:t>=</a:t>
              </a:r>
            </a:p>
          </p:txBody>
        </p:sp>
      </p:grpSp>
      <p:sp>
        <p:nvSpPr>
          <p:cNvPr id="2" name="Прямоугольник 1"/>
          <p:cNvSpPr/>
          <p:nvPr/>
        </p:nvSpPr>
        <p:spPr>
          <a:xfrm>
            <a:off x="5580112" y="4489956"/>
            <a:ext cx="735356" cy="523220"/>
          </a:xfrm>
          <a:prstGeom prst="rect">
            <a:avLst/>
          </a:prstGeom>
        </p:spPr>
        <p:txBody>
          <a:bodyPr wrap="square">
            <a:spAutoFit/>
          </a:bodyPr>
          <a:lstStyle/>
          <a:p>
            <a:r>
              <a:rPr lang="en-US" sz="1400" dirty="0">
                <a:solidFill>
                  <a:schemeClr val="tx1">
                    <a:lumMod val="65000"/>
                    <a:lumOff val="35000"/>
                  </a:schemeClr>
                </a:solidFill>
              </a:rPr>
              <a:t>Tissue factor </a:t>
            </a:r>
            <a:endParaRPr lang="ru-RU" sz="1400" dirty="0"/>
          </a:p>
        </p:txBody>
      </p:sp>
      <p:sp>
        <p:nvSpPr>
          <p:cNvPr id="3" name="TextBox 2"/>
          <p:cNvSpPr txBox="1"/>
          <p:nvPr/>
        </p:nvSpPr>
        <p:spPr>
          <a:xfrm>
            <a:off x="726879" y="4485123"/>
            <a:ext cx="1114408" cy="292388"/>
          </a:xfrm>
          <a:prstGeom prst="rect">
            <a:avLst/>
          </a:prstGeom>
          <a:noFill/>
        </p:spPr>
        <p:txBody>
          <a:bodyPr wrap="none" rtlCol="0">
            <a:spAutoFit/>
          </a:bodyPr>
          <a:lstStyle/>
          <a:p>
            <a:r>
              <a:rPr lang="fr-FR" sz="1300" dirty="0">
                <a:solidFill>
                  <a:schemeClr val="tx1">
                    <a:lumMod val="65000"/>
                    <a:lumOff val="35000"/>
                  </a:schemeClr>
                </a:solidFill>
                <a:latin typeface="Arial" panose="020B0604020202020204" pitchFamily="34" charset="0"/>
                <a:cs typeface="Arial" panose="020B0604020202020204" pitchFamily="34" charset="0"/>
              </a:rPr>
              <a:t>100 </a:t>
            </a:r>
            <a:r>
              <a:rPr lang="fr-FR" sz="1300" dirty="0" err="1">
                <a:solidFill>
                  <a:schemeClr val="tx1">
                    <a:lumMod val="65000"/>
                    <a:lumOff val="35000"/>
                  </a:schemeClr>
                </a:solidFill>
                <a:latin typeface="Arial" panose="020B0604020202020204" pitchFamily="34" charset="0"/>
                <a:cs typeface="Arial" panose="020B0604020202020204" pitchFamily="34" charset="0"/>
              </a:rPr>
              <a:t>pmol</a:t>
            </a:r>
            <a:r>
              <a:rPr lang="fr-FR" sz="1300" dirty="0">
                <a:solidFill>
                  <a:schemeClr val="tx1">
                    <a:lumMod val="65000"/>
                    <a:lumOff val="35000"/>
                  </a:schemeClr>
                </a:solidFill>
                <a:latin typeface="Arial" panose="020B0604020202020204" pitchFamily="34" charset="0"/>
                <a:cs typeface="Arial" panose="020B0604020202020204" pitchFamily="34" charset="0"/>
              </a:rPr>
              <a:t>/m²</a:t>
            </a:r>
          </a:p>
        </p:txBody>
      </p:sp>
    </p:spTree>
    <p:extLst>
      <p:ext uri="{BB962C8B-B14F-4D97-AF65-F5344CB8AC3E}">
        <p14:creationId xmlns:p14="http://schemas.microsoft.com/office/powerpoint/2010/main" val="3792575611"/>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4"/>
                                        </p:tgtEl>
                                        <p:attrNameLst>
                                          <p:attrName>style.visibility</p:attrName>
                                        </p:attrNameLst>
                                      </p:cBhvr>
                                      <p:to>
                                        <p:strVal val="visible"/>
                                      </p:to>
                                    </p:set>
                                    <p:animEffect transition="in" filter="fade">
                                      <p:cBhvr>
                                        <p:cTn id="10" dur="500"/>
                                        <p:tgtEl>
                                          <p:spTgt spid="4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
                                        </p:tgtEl>
                                        <p:attrNameLst>
                                          <p:attrName>style.visibility</p:attrName>
                                        </p:attrNameLst>
                                      </p:cBhvr>
                                      <p:to>
                                        <p:strVal val="visible"/>
                                      </p:to>
                                    </p:set>
                                    <p:animEffect transition="in" filter="fade">
                                      <p:cBhvr>
                                        <p:cTn id="13" dur="500"/>
                                        <p:tgtEl>
                                          <p:spTgt spid="2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4"/>
                                        </p:tgtEl>
                                        <p:attrNameLst>
                                          <p:attrName>style.visibility</p:attrName>
                                        </p:attrNameLst>
                                      </p:cBhvr>
                                      <p:to>
                                        <p:strVal val="visible"/>
                                      </p:to>
                                    </p:set>
                                    <p:animEffect transition="in" filter="fade">
                                      <p:cBhvr>
                                        <p:cTn id="18" dur="500"/>
                                        <p:tgtEl>
                                          <p:spTgt spid="39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5"/>
                                        </p:tgtEl>
                                        <p:attrNameLst>
                                          <p:attrName>style.visibility</p:attrName>
                                        </p:attrNameLst>
                                      </p:cBhvr>
                                      <p:to>
                                        <p:strVal val="visible"/>
                                      </p:to>
                                    </p:set>
                                    <p:animEffect transition="in" filter="fade">
                                      <p:cBhvr>
                                        <p:cTn id="21" dur="500"/>
                                        <p:tgtEl>
                                          <p:spTgt spid="40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7"/>
                                        </p:tgtEl>
                                        <p:attrNameLst>
                                          <p:attrName>style.visibility</p:attrName>
                                        </p:attrNameLst>
                                      </p:cBhvr>
                                      <p:to>
                                        <p:strVal val="visible"/>
                                      </p:to>
                                    </p:set>
                                    <p:animEffect transition="in" filter="fade">
                                      <p:cBhvr>
                                        <p:cTn id="24" dur="500"/>
                                        <p:tgtEl>
                                          <p:spTgt spid="40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6"/>
                                        </p:tgtEl>
                                        <p:attrNameLst>
                                          <p:attrName>style.visibility</p:attrName>
                                        </p:attrNameLst>
                                      </p:cBhvr>
                                      <p:to>
                                        <p:strVal val="visible"/>
                                      </p:to>
                                    </p:set>
                                    <p:animEffect transition="in" filter="fade">
                                      <p:cBhvr>
                                        <p:cTn id="32" dur="500"/>
                                        <p:tgtEl>
                                          <p:spTgt spid="3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0"/>
                                        </p:tgtEl>
                                        <p:attrNameLst>
                                          <p:attrName>style.visibility</p:attrName>
                                        </p:attrNameLst>
                                      </p:cBhvr>
                                      <p:to>
                                        <p:strVal val="visible"/>
                                      </p:to>
                                    </p:set>
                                    <p:animEffect transition="in" filter="fade">
                                      <p:cBhvr>
                                        <p:cTn id="35" dur="500"/>
                                        <p:tgtEl>
                                          <p:spTgt spid="40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6"/>
                                        </p:tgtEl>
                                        <p:attrNameLst>
                                          <p:attrName>style.visibility</p:attrName>
                                        </p:attrNameLst>
                                      </p:cBhvr>
                                      <p:to>
                                        <p:strVal val="visible"/>
                                      </p:to>
                                    </p:set>
                                    <p:animEffect transition="in" filter="fade">
                                      <p:cBhvr>
                                        <p:cTn id="38" dur="500"/>
                                        <p:tgtEl>
                                          <p:spTgt spid="40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5"/>
                                        </p:tgtEl>
                                        <p:attrNameLst>
                                          <p:attrName>style.visibility</p:attrName>
                                        </p:attrNameLst>
                                      </p:cBhvr>
                                      <p:to>
                                        <p:strVal val="visible"/>
                                      </p:to>
                                    </p:set>
                                    <p:animEffect transition="in" filter="fade">
                                      <p:cBhvr>
                                        <p:cTn id="41" dur="500"/>
                                        <p:tgtEl>
                                          <p:spTgt spid="39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1"/>
                                        </p:tgtEl>
                                        <p:attrNameLst>
                                          <p:attrName>style.visibility</p:attrName>
                                        </p:attrNameLst>
                                      </p:cBhvr>
                                      <p:to>
                                        <p:strVal val="visible"/>
                                      </p:to>
                                    </p:set>
                                    <p:animEffect transition="in" filter="fade">
                                      <p:cBhvr>
                                        <p:cTn id="46" dur="500"/>
                                        <p:tgtEl>
                                          <p:spTgt spid="4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2"/>
                                        </p:tgtEl>
                                        <p:attrNameLst>
                                          <p:attrName>style.visibility</p:attrName>
                                        </p:attrNameLst>
                                      </p:cBhvr>
                                      <p:to>
                                        <p:strVal val="visible"/>
                                      </p:to>
                                    </p:set>
                                    <p:animEffect transition="in" filter="fade">
                                      <p:cBhvr>
                                        <p:cTn id="49" dur="500"/>
                                        <p:tgtEl>
                                          <p:spTgt spid="40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3"/>
                                        </p:tgtEl>
                                        <p:attrNameLst>
                                          <p:attrName>style.visibility</p:attrName>
                                        </p:attrNameLst>
                                      </p:cBhvr>
                                      <p:to>
                                        <p:strVal val="visible"/>
                                      </p:to>
                                    </p:set>
                                    <p:animEffect transition="in" filter="fade">
                                      <p:cBhvr>
                                        <p:cTn id="52" dur="500"/>
                                        <p:tgtEl>
                                          <p:spTgt spid="40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7"/>
                                        </p:tgtEl>
                                        <p:attrNameLst>
                                          <p:attrName>style.visibility</p:attrName>
                                        </p:attrNameLst>
                                      </p:cBhvr>
                                      <p:to>
                                        <p:strVal val="visible"/>
                                      </p:to>
                                    </p:set>
                                    <p:animEffect transition="in" filter="fade">
                                      <p:cBhvr>
                                        <p:cTn id="57" dur="500"/>
                                        <p:tgtEl>
                                          <p:spTgt spid="397"/>
                                        </p:tgtEl>
                                      </p:cBhvr>
                                    </p:animEffect>
                                  </p:childTnLst>
                                </p:cTn>
                              </p:par>
                              <p:par>
                                <p:cTn id="58" presetID="10" presetClass="entr" presetSubtype="0" fill="hold" nodeType="withEffect">
                                  <p:stCondLst>
                                    <p:cond delay="0"/>
                                  </p:stCondLst>
                                  <p:childTnLst>
                                    <p:set>
                                      <p:cBhvr>
                                        <p:cTn id="59" dur="1" fill="hold">
                                          <p:stCondLst>
                                            <p:cond delay="0"/>
                                          </p:stCondLst>
                                        </p:cTn>
                                        <p:tgtEl>
                                          <p:spTgt spid="409"/>
                                        </p:tgtEl>
                                        <p:attrNameLst>
                                          <p:attrName>style.visibility</p:attrName>
                                        </p:attrNameLst>
                                      </p:cBhvr>
                                      <p:to>
                                        <p:strVal val="visible"/>
                                      </p:to>
                                    </p:set>
                                    <p:animEffect transition="in" filter="fade">
                                      <p:cBhvr>
                                        <p:cTn id="60" dur="500"/>
                                        <p:tgtEl>
                                          <p:spTgt spid="40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10"/>
                                        </p:tgtEl>
                                        <p:attrNameLst>
                                          <p:attrName>style.visibility</p:attrName>
                                        </p:attrNameLst>
                                      </p:cBhvr>
                                      <p:to>
                                        <p:strVal val="visible"/>
                                      </p:to>
                                    </p:set>
                                    <p:animEffect transition="in" filter="fade">
                                      <p:cBhvr>
                                        <p:cTn id="65" dur="500"/>
                                        <p:tgtEl>
                                          <p:spTgt spid="4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1"/>
                                        </p:tgtEl>
                                        <p:attrNameLst>
                                          <p:attrName>style.visibility</p:attrName>
                                        </p:attrNameLst>
                                      </p:cBhvr>
                                      <p:to>
                                        <p:strVal val="visible"/>
                                      </p:to>
                                    </p:set>
                                    <p:animEffect transition="in" filter="fade">
                                      <p:cBhvr>
                                        <p:cTn id="68" dur="500"/>
                                        <p:tgtEl>
                                          <p:spTgt spid="411"/>
                                        </p:tgtEl>
                                      </p:cBhvr>
                                    </p:animEffect>
                                  </p:childTnLst>
                                </p:cTn>
                              </p:par>
                              <p:par>
                                <p:cTn id="69" presetID="10" presetClass="entr" presetSubtype="0" fill="hold" nodeType="withEffect">
                                  <p:stCondLst>
                                    <p:cond delay="0"/>
                                  </p:stCondLst>
                                  <p:childTnLst>
                                    <p:set>
                                      <p:cBhvr>
                                        <p:cTn id="70" dur="1" fill="hold">
                                          <p:stCondLst>
                                            <p:cond delay="0"/>
                                          </p:stCondLst>
                                        </p:cTn>
                                        <p:tgtEl>
                                          <p:spTgt spid="412"/>
                                        </p:tgtEl>
                                        <p:attrNameLst>
                                          <p:attrName>style.visibility</p:attrName>
                                        </p:attrNameLst>
                                      </p:cBhvr>
                                      <p:to>
                                        <p:strVal val="visible"/>
                                      </p:to>
                                    </p:set>
                                    <p:animEffect transition="in" filter="fade">
                                      <p:cBhvr>
                                        <p:cTn id="71" dur="500"/>
                                        <p:tgtEl>
                                          <p:spTgt spid="41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90"/>
                                        </p:tgtEl>
                                        <p:attrNameLst>
                                          <p:attrName>style.visibility</p:attrName>
                                        </p:attrNameLst>
                                      </p:cBhvr>
                                      <p:to>
                                        <p:strVal val="visible"/>
                                      </p:to>
                                    </p:set>
                                    <p:animEffect transition="in" filter="fade">
                                      <p:cBhvr>
                                        <p:cTn id="7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3" grpId="0"/>
      <p:bldP spid="395" grpId="0"/>
      <p:bldP spid="400" grpId="0" animBg="1"/>
      <p:bldP spid="401" grpId="0"/>
      <p:bldP spid="402" grpId="0" animBg="1"/>
      <p:bldP spid="403" grpId="0" animBg="1"/>
      <p:bldP spid="404" grpId="0" animBg="1"/>
      <p:bldP spid="405" grpId="0" animBg="1"/>
      <p:bldP spid="406" grpId="0" animBg="1"/>
      <p:bldP spid="407" grpId="0" animBg="1"/>
      <p:bldP spid="410" grpId="0" animBg="1"/>
      <p:bldP spid="41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G:\T2.3\Обучение\Метод\Norma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37849" y="2264971"/>
            <a:ext cx="2079000" cy="2772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s.karamzin.HEMACORE\Desktop\In vivo 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340872" y="2264971"/>
            <a:ext cx="2079000" cy="277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1402888" y="5120608"/>
            <a:ext cx="19767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r>
              <a:rPr lang="ru-RU" sz="900" i="1" dirty="0">
                <a:solidFill>
                  <a:prstClr val="black">
                    <a:lumMod val="75000"/>
                    <a:lumOff val="25000"/>
                  </a:prstClr>
                </a:solidFill>
              </a:rPr>
              <a:t>F</a:t>
            </a:r>
            <a:r>
              <a:rPr lang="en-US" sz="900" i="1" dirty="0" err="1">
                <a:solidFill>
                  <a:prstClr val="black">
                    <a:lumMod val="75000"/>
                    <a:lumOff val="25000"/>
                  </a:prstClr>
                </a:solidFill>
              </a:rPr>
              <a:t>alati</a:t>
            </a:r>
            <a:r>
              <a:rPr lang="en-US" sz="900" i="1" dirty="0">
                <a:solidFill>
                  <a:prstClr val="black">
                    <a:lumMod val="75000"/>
                    <a:lumOff val="25000"/>
                  </a:prstClr>
                </a:solidFill>
              </a:rPr>
              <a:t> et al., Nature medicine, </a:t>
            </a:r>
            <a:r>
              <a:rPr lang="en-US" sz="900" i="1" dirty="0" err="1">
                <a:solidFill>
                  <a:prstClr val="black">
                    <a:lumMod val="75000"/>
                    <a:lumOff val="25000"/>
                  </a:prstClr>
                </a:solidFill>
              </a:rPr>
              <a:t>Vol</a:t>
            </a:r>
            <a:r>
              <a:rPr lang="en-US" sz="900" i="1" dirty="0">
                <a:solidFill>
                  <a:prstClr val="black">
                    <a:lumMod val="75000"/>
                    <a:lumOff val="25000"/>
                  </a:prstClr>
                </a:solidFill>
              </a:rPr>
              <a:t> 8, </a:t>
            </a:r>
            <a:r>
              <a:rPr lang="ru-RU" sz="900" i="1" dirty="0">
                <a:solidFill>
                  <a:prstClr val="black">
                    <a:lumMod val="75000"/>
                    <a:lumOff val="25000"/>
                  </a:prstClr>
                </a:solidFill>
              </a:rPr>
              <a:t>№10</a:t>
            </a:r>
            <a:r>
              <a:rPr lang="en-US" sz="900" i="1" dirty="0">
                <a:solidFill>
                  <a:prstClr val="black">
                    <a:lumMod val="75000"/>
                    <a:lumOff val="25000"/>
                  </a:prstClr>
                </a:solidFill>
              </a:rPr>
              <a:t>, 2002 </a:t>
            </a:r>
            <a:endParaRPr lang="ru-RU" sz="900" i="1" dirty="0">
              <a:solidFill>
                <a:prstClr val="black">
                  <a:lumMod val="75000"/>
                  <a:lumOff val="25000"/>
                </a:prstClr>
              </a:solidFill>
            </a:endParaRPr>
          </a:p>
        </p:txBody>
      </p:sp>
      <p:sp>
        <p:nvSpPr>
          <p:cNvPr id="14" name="TextBox 13"/>
          <p:cNvSpPr txBox="1"/>
          <p:nvPr/>
        </p:nvSpPr>
        <p:spPr>
          <a:xfrm>
            <a:off x="1453375" y="1412189"/>
            <a:ext cx="1890279" cy="623248"/>
          </a:xfrm>
          <a:prstGeom prst="rect">
            <a:avLst/>
          </a:prstGeom>
          <a:solidFill>
            <a:srgbClr val="F1EEED"/>
          </a:solidFill>
        </p:spPr>
        <p:txBody>
          <a:bodyPr wrap="square" lIns="68580" tIns="34290" rIns="68580" bIns="34290" rtlCol="0" anchor="ctr">
            <a:spAutoFit/>
          </a:bodyPr>
          <a:lstStyle/>
          <a:p>
            <a:pPr algn="ctr"/>
            <a:r>
              <a:rPr lang="en-US" sz="1200" i="1" dirty="0">
                <a:solidFill>
                  <a:prstClr val="black">
                    <a:lumMod val="65000"/>
                    <a:lumOff val="35000"/>
                  </a:prstClr>
                </a:solidFill>
                <a:cs typeface="Times New Roman" panose="02020603050405020304" pitchFamily="18" charset="0"/>
              </a:rPr>
              <a:t>In vivo. </a:t>
            </a:r>
            <a:r>
              <a:rPr lang="en-US" sz="1200" i="1" dirty="0">
                <a:solidFill>
                  <a:srgbClr val="C00000"/>
                </a:solidFill>
                <a:cs typeface="Times New Roman" panose="02020603050405020304" pitchFamily="18" charset="0"/>
              </a:rPr>
              <a:t>Blood vessel</a:t>
            </a:r>
            <a:r>
              <a:rPr lang="en-US" sz="1200" i="1" dirty="0">
                <a:solidFill>
                  <a:prstClr val="black">
                    <a:lumMod val="65000"/>
                    <a:lumOff val="35000"/>
                  </a:prstClr>
                </a:solidFill>
                <a:cs typeface="Times New Roman" panose="02020603050405020304" pitchFamily="18" charset="0"/>
              </a:rPr>
              <a:t>. </a:t>
            </a:r>
            <a:r>
              <a:rPr lang="en-US" sz="1200" dirty="0">
                <a:solidFill>
                  <a:prstClr val="black">
                    <a:lumMod val="65000"/>
                    <a:lumOff val="35000"/>
                  </a:prstClr>
                </a:solidFill>
                <a:cs typeface="Times New Roman" panose="02020603050405020304" pitchFamily="18" charset="0"/>
              </a:rPr>
              <a:t>Thrombus growing from damaged wall</a:t>
            </a:r>
            <a:endParaRPr lang="ru-RU" sz="1200" dirty="0">
              <a:solidFill>
                <a:prstClr val="black">
                  <a:lumMod val="65000"/>
                  <a:lumOff val="35000"/>
                </a:prstClr>
              </a:solidFill>
              <a:cs typeface="Times New Roman" panose="02020603050405020304" pitchFamily="18" charset="0"/>
            </a:endParaRPr>
          </a:p>
        </p:txBody>
      </p:sp>
      <p:sp>
        <p:nvSpPr>
          <p:cNvPr id="15" name="TextBox 14"/>
          <p:cNvSpPr txBox="1"/>
          <p:nvPr/>
        </p:nvSpPr>
        <p:spPr>
          <a:xfrm>
            <a:off x="3977934" y="1412189"/>
            <a:ext cx="3850229" cy="623248"/>
          </a:xfrm>
          <a:prstGeom prst="rect">
            <a:avLst/>
          </a:prstGeom>
          <a:solidFill>
            <a:srgbClr val="F1EEED"/>
          </a:solidFill>
        </p:spPr>
        <p:txBody>
          <a:bodyPr wrap="square" lIns="68580" tIns="34290" rIns="68580" bIns="34290" rtlCol="0" anchor="ctr">
            <a:spAutoFit/>
          </a:bodyPr>
          <a:lstStyle/>
          <a:p>
            <a:pPr algn="ctr"/>
            <a:r>
              <a:rPr lang="en-US" sz="1200" i="1" dirty="0">
                <a:solidFill>
                  <a:prstClr val="black">
                    <a:lumMod val="65000"/>
                    <a:lumOff val="35000"/>
                  </a:prstClr>
                </a:solidFill>
                <a:cs typeface="Times New Roman" panose="02020603050405020304" pitchFamily="18" charset="0"/>
              </a:rPr>
              <a:t>In vitro. </a:t>
            </a:r>
            <a:r>
              <a:rPr lang="en-US" sz="1200" i="1" dirty="0">
                <a:solidFill>
                  <a:srgbClr val="C00000"/>
                </a:solidFill>
                <a:cs typeface="Times New Roman" panose="02020603050405020304" pitchFamily="18" charset="0"/>
              </a:rPr>
              <a:t>Thrombodynamics test</a:t>
            </a:r>
            <a:r>
              <a:rPr lang="en-US" sz="1200" i="1" dirty="0">
                <a:solidFill>
                  <a:prstClr val="black">
                    <a:lumMod val="65000"/>
                    <a:lumOff val="35000"/>
                  </a:prstClr>
                </a:solidFill>
                <a:cs typeface="Times New Roman" panose="02020603050405020304" pitchFamily="18" charset="0"/>
              </a:rPr>
              <a:t>. </a:t>
            </a:r>
            <a:br>
              <a:rPr lang="en-US" sz="1200" i="1" dirty="0">
                <a:solidFill>
                  <a:prstClr val="black">
                    <a:lumMod val="65000"/>
                    <a:lumOff val="35000"/>
                  </a:prstClr>
                </a:solidFill>
                <a:cs typeface="Times New Roman" panose="02020603050405020304" pitchFamily="18" charset="0"/>
              </a:rPr>
            </a:br>
            <a:r>
              <a:rPr lang="en-US" sz="1200" dirty="0">
                <a:solidFill>
                  <a:prstClr val="black">
                    <a:lumMod val="65000"/>
                    <a:lumOff val="35000"/>
                  </a:prstClr>
                </a:solidFill>
                <a:cs typeface="Times New Roman" panose="02020603050405020304" pitchFamily="18" charset="0"/>
              </a:rPr>
              <a:t>Fibrin c</a:t>
            </a:r>
            <a:r>
              <a:rPr lang="en-US" sz="1200" spc="-8" dirty="0">
                <a:solidFill>
                  <a:prstClr val="black">
                    <a:lumMod val="65000"/>
                    <a:lumOff val="35000"/>
                  </a:prstClr>
                </a:solidFill>
                <a:cs typeface="Times New Roman" panose="02020603050405020304" pitchFamily="18" charset="0"/>
              </a:rPr>
              <a:t>lot growth from the immobilized activator, </a:t>
            </a:r>
            <a:br>
              <a:rPr lang="en-US" sz="1200" spc="-8" dirty="0">
                <a:solidFill>
                  <a:prstClr val="black">
                    <a:lumMod val="65000"/>
                    <a:lumOff val="35000"/>
                  </a:prstClr>
                </a:solidFill>
                <a:cs typeface="Times New Roman" panose="02020603050405020304" pitchFamily="18" charset="0"/>
              </a:rPr>
            </a:br>
            <a:r>
              <a:rPr lang="en-US" sz="1200" spc="-8" dirty="0">
                <a:solidFill>
                  <a:prstClr val="black">
                    <a:lumMod val="65000"/>
                    <a:lumOff val="35000"/>
                  </a:prstClr>
                </a:solidFill>
                <a:cs typeface="Times New Roman" panose="02020603050405020304" pitchFamily="18" charset="0"/>
              </a:rPr>
              <a:t>that mimics vessel wall </a:t>
            </a:r>
            <a:r>
              <a:rPr lang="en-US" sz="1200" dirty="0">
                <a:solidFill>
                  <a:prstClr val="black">
                    <a:lumMod val="65000"/>
                    <a:lumOff val="35000"/>
                  </a:prstClr>
                </a:solidFill>
                <a:cs typeface="Times New Roman" panose="02020603050405020304" pitchFamily="18" charset="0"/>
              </a:rPr>
              <a:t>damage</a:t>
            </a:r>
            <a:endParaRPr lang="ru-RU" sz="1200" spc="-8" dirty="0">
              <a:solidFill>
                <a:prstClr val="black">
                  <a:lumMod val="65000"/>
                  <a:lumOff val="35000"/>
                </a:prstClr>
              </a:solidFill>
              <a:cs typeface="Times New Roman" panose="02020603050405020304" pitchFamily="18" charset="0"/>
            </a:endParaRPr>
          </a:p>
        </p:txBody>
      </p:sp>
      <p:sp>
        <p:nvSpPr>
          <p:cNvPr id="19" name="Text Box 10"/>
          <p:cNvSpPr txBox="1">
            <a:spLocks noChangeArrowheads="1"/>
          </p:cNvSpPr>
          <p:nvPr/>
        </p:nvSpPr>
        <p:spPr bwMode="auto">
          <a:xfrm>
            <a:off x="3805408" y="3265241"/>
            <a:ext cx="747041"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defTabSz="685800" eaLnBrk="1" hangingPunct="1">
              <a:spcBef>
                <a:spcPct val="50000"/>
              </a:spcBef>
              <a:defRPr/>
            </a:pPr>
            <a:r>
              <a:rPr lang="en-US" sz="1100" dirty="0">
                <a:solidFill>
                  <a:prstClr val="black"/>
                </a:solidFill>
                <a:latin typeface="Calibri"/>
              </a:rPr>
              <a:t>Cuvette</a:t>
            </a:r>
            <a:endParaRPr lang="ru-RU" sz="1100" dirty="0">
              <a:solidFill>
                <a:prstClr val="black"/>
              </a:solidFill>
              <a:latin typeface="Calibri"/>
            </a:endParaRPr>
          </a:p>
        </p:txBody>
      </p:sp>
      <p:sp>
        <p:nvSpPr>
          <p:cNvPr id="21" name="Text Box 12"/>
          <p:cNvSpPr txBox="1">
            <a:spLocks noChangeArrowheads="1"/>
          </p:cNvSpPr>
          <p:nvPr/>
        </p:nvSpPr>
        <p:spPr bwMode="auto">
          <a:xfrm>
            <a:off x="3779913" y="4459759"/>
            <a:ext cx="798835"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defTabSz="685800" eaLnBrk="1" hangingPunct="1">
              <a:spcBef>
                <a:spcPct val="50000"/>
              </a:spcBef>
              <a:defRPr/>
            </a:pPr>
            <a:r>
              <a:rPr lang="en-US" sz="1100" dirty="0">
                <a:solidFill>
                  <a:prstClr val="black"/>
                </a:solidFill>
                <a:latin typeface="Calibri"/>
              </a:rPr>
              <a:t>Plasma sample</a:t>
            </a:r>
            <a:endParaRPr lang="ru-RU" sz="1100" dirty="0">
              <a:solidFill>
                <a:prstClr val="black"/>
              </a:solidFill>
              <a:latin typeface="Calibri"/>
            </a:endParaRPr>
          </a:p>
        </p:txBody>
      </p:sp>
      <p:pic>
        <p:nvPicPr>
          <p:cNvPr id="22" name="Picture 5" descr="G:\WORK\-=687=-\Инфа\Модель кюветы для буклетов\Filled\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428" y="2390971"/>
            <a:ext cx="1013589" cy="2520000"/>
          </a:xfrm>
          <a:prstGeom prst="rect">
            <a:avLst/>
          </a:prstGeom>
          <a:noFill/>
          <a:extLst>
            <a:ext uri="{909E8E84-426E-40DD-AFC4-6F175D3DCCD1}">
              <a14:hiddenFill xmlns:a14="http://schemas.microsoft.com/office/drawing/2010/main">
                <a:solidFill>
                  <a:srgbClr val="FFFFFF"/>
                </a:solidFill>
              </a14:hiddenFill>
            </a:ext>
          </a:extLst>
        </p:spPr>
      </p:pic>
      <p:sp>
        <p:nvSpPr>
          <p:cNvPr id="23" name="Line 16"/>
          <p:cNvSpPr>
            <a:spLocks noChangeShapeType="1"/>
          </p:cNvSpPr>
          <p:nvPr/>
        </p:nvSpPr>
        <p:spPr bwMode="auto">
          <a:xfrm>
            <a:off x="4498427" y="2813477"/>
            <a:ext cx="361604" cy="1"/>
          </a:xfrm>
          <a:prstGeom prst="line">
            <a:avLst/>
          </a:prstGeom>
          <a:noFill/>
          <a:ln w="9525">
            <a:solidFill>
              <a:srgbClr val="993300"/>
            </a:solidFill>
            <a:prstDash val="sysDot"/>
            <a:round/>
            <a:headEnd/>
            <a:tailEnd type="oval" w="sm" len="sm"/>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4" name="Text Box 11"/>
          <p:cNvSpPr txBox="1">
            <a:spLocks noChangeArrowheads="1"/>
          </p:cNvSpPr>
          <p:nvPr/>
        </p:nvSpPr>
        <p:spPr bwMode="auto">
          <a:xfrm>
            <a:off x="3806211" y="3758843"/>
            <a:ext cx="746239"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defTabSz="685800" eaLnBrk="1" hangingPunct="1">
              <a:spcBef>
                <a:spcPct val="50000"/>
              </a:spcBef>
              <a:defRPr/>
            </a:pPr>
            <a:r>
              <a:rPr lang="en-US" sz="1100" dirty="0">
                <a:solidFill>
                  <a:prstClr val="black"/>
                </a:solidFill>
                <a:latin typeface="Calibri"/>
              </a:rPr>
              <a:t>Tissue Factor</a:t>
            </a:r>
            <a:endParaRPr lang="ru-RU" sz="800" i="1" dirty="0">
              <a:solidFill>
                <a:prstClr val="black"/>
              </a:solidFill>
              <a:latin typeface="Calibri"/>
            </a:endParaRPr>
          </a:p>
        </p:txBody>
      </p:sp>
      <p:sp>
        <p:nvSpPr>
          <p:cNvPr id="25" name="Line 14"/>
          <p:cNvSpPr>
            <a:spLocks noChangeShapeType="1"/>
          </p:cNvSpPr>
          <p:nvPr/>
        </p:nvSpPr>
        <p:spPr bwMode="auto">
          <a:xfrm flipV="1">
            <a:off x="4632753" y="4521077"/>
            <a:ext cx="227279" cy="245879"/>
          </a:xfrm>
          <a:prstGeom prst="line">
            <a:avLst/>
          </a:prstGeom>
          <a:noFill/>
          <a:ln w="9525">
            <a:solidFill>
              <a:srgbClr val="993300"/>
            </a:solidFill>
            <a:prstDash val="sysDot"/>
            <a:round/>
            <a:headEnd/>
            <a:tailEnd type="oval" w="sm" len="sm"/>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6" name="Line 16"/>
          <p:cNvSpPr>
            <a:spLocks noChangeShapeType="1"/>
          </p:cNvSpPr>
          <p:nvPr/>
        </p:nvSpPr>
        <p:spPr bwMode="auto">
          <a:xfrm>
            <a:off x="4632751" y="4046875"/>
            <a:ext cx="227280" cy="216024"/>
          </a:xfrm>
          <a:prstGeom prst="line">
            <a:avLst/>
          </a:prstGeom>
          <a:noFill/>
          <a:ln w="9525">
            <a:solidFill>
              <a:srgbClr val="993300"/>
            </a:solidFill>
            <a:prstDash val="sysDot"/>
            <a:round/>
            <a:headEnd/>
            <a:tailEnd type="oval" w="sm" len="sm"/>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7" name="Line 14"/>
          <p:cNvSpPr>
            <a:spLocks noChangeShapeType="1"/>
          </p:cNvSpPr>
          <p:nvPr/>
        </p:nvSpPr>
        <p:spPr bwMode="auto">
          <a:xfrm flipV="1">
            <a:off x="4481990" y="4766955"/>
            <a:ext cx="150763" cy="0"/>
          </a:xfrm>
          <a:prstGeom prst="line">
            <a:avLst/>
          </a:prstGeom>
          <a:noFill/>
          <a:ln w="9525">
            <a:solidFill>
              <a:srgbClr val="9933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8" name="Line 14"/>
          <p:cNvSpPr>
            <a:spLocks noChangeShapeType="1"/>
          </p:cNvSpPr>
          <p:nvPr/>
        </p:nvSpPr>
        <p:spPr bwMode="auto">
          <a:xfrm>
            <a:off x="4481990" y="4046875"/>
            <a:ext cx="150763" cy="0"/>
          </a:xfrm>
          <a:prstGeom prst="line">
            <a:avLst/>
          </a:prstGeom>
          <a:noFill/>
          <a:ln w="9525">
            <a:solidFill>
              <a:srgbClr val="9933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9" name="Прямоугольник 28"/>
          <p:cNvSpPr/>
          <p:nvPr/>
        </p:nvSpPr>
        <p:spPr>
          <a:xfrm>
            <a:off x="5069489" y="4255291"/>
            <a:ext cx="161925" cy="265787"/>
          </a:xfrm>
          <a:prstGeom prst="rect">
            <a:avLst/>
          </a:prstGeom>
          <a:noFill/>
          <a:ln w="127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ru-RU" dirty="0">
              <a:solidFill>
                <a:prstClr val="white"/>
              </a:solidFill>
            </a:endParaRPr>
          </a:p>
        </p:txBody>
      </p:sp>
      <p:sp>
        <p:nvSpPr>
          <p:cNvPr id="30" name="Line 14"/>
          <p:cNvSpPr>
            <a:spLocks noChangeShapeType="1"/>
          </p:cNvSpPr>
          <p:nvPr/>
        </p:nvSpPr>
        <p:spPr bwMode="auto">
          <a:xfrm>
            <a:off x="5231414" y="4388181"/>
            <a:ext cx="321634" cy="3"/>
          </a:xfrm>
          <a:prstGeom prst="line">
            <a:avLst/>
          </a:prstGeom>
          <a:noFill/>
          <a:ln w="9525">
            <a:solidFill>
              <a:srgbClr val="9933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31" name="Line 14"/>
          <p:cNvSpPr>
            <a:spLocks noChangeShapeType="1"/>
          </p:cNvSpPr>
          <p:nvPr/>
        </p:nvSpPr>
        <p:spPr bwMode="auto">
          <a:xfrm flipH="1">
            <a:off x="5553048" y="3686837"/>
            <a:ext cx="271397" cy="701347"/>
          </a:xfrm>
          <a:prstGeom prst="line">
            <a:avLst/>
          </a:prstGeom>
          <a:noFill/>
          <a:ln w="9525">
            <a:solidFill>
              <a:srgbClr val="9933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34" name="Text Box 4"/>
          <p:cNvSpPr txBox="1">
            <a:spLocks noChangeArrowheads="1"/>
          </p:cNvSpPr>
          <p:nvPr/>
        </p:nvSpPr>
        <p:spPr bwMode="auto">
          <a:xfrm>
            <a:off x="1601671" y="4079976"/>
            <a:ext cx="1812670" cy="623248"/>
          </a:xfrm>
          <a:prstGeom prst="rect">
            <a:avLst/>
          </a:prstGeom>
          <a:noFill/>
          <a:ln>
            <a:noFill/>
          </a:ln>
          <a:effectLst/>
          <a:extLst/>
        </p:spPr>
        <p:txBody>
          <a:bodyPr wrap="square" lIns="68580" tIns="34290" rIns="68580" bIns="34290">
            <a:spAutoFit/>
          </a:bodyPr>
          <a:lstStyle/>
          <a:p>
            <a:r>
              <a:rPr lang="en-US" sz="900" b="1" dirty="0">
                <a:solidFill>
                  <a:srgbClr val="33CC33"/>
                </a:solidFill>
                <a:effectLst>
                  <a:outerShdw blurRad="38100" dist="38100" dir="2700000" algn="tl">
                    <a:srgbClr val="000000">
                      <a:alpha val="43137"/>
                    </a:srgbClr>
                  </a:outerShdw>
                </a:effectLst>
              </a:rPr>
              <a:t>Tissue Factor</a:t>
            </a:r>
            <a:endParaRPr lang="ru-RU" sz="900" b="1" dirty="0">
              <a:solidFill>
                <a:srgbClr val="33CC33"/>
              </a:solidFill>
              <a:effectLst>
                <a:outerShdw blurRad="38100" dist="38100" dir="2700000" algn="tl">
                  <a:srgbClr val="000000">
                    <a:alpha val="43137"/>
                  </a:srgbClr>
                </a:outerShdw>
              </a:effectLst>
            </a:endParaRPr>
          </a:p>
          <a:p>
            <a:r>
              <a:rPr lang="en-US" sz="900" b="1" dirty="0">
                <a:solidFill>
                  <a:srgbClr val="0066FF"/>
                </a:solidFill>
                <a:effectLst>
                  <a:outerShdw blurRad="38100" dist="38100" dir="2700000" algn="tl">
                    <a:srgbClr val="000000">
                      <a:alpha val="43137"/>
                    </a:srgbClr>
                  </a:outerShdw>
                </a:effectLst>
              </a:rPr>
              <a:t>Fibrin</a:t>
            </a:r>
            <a:r>
              <a:rPr lang="ru-RU" sz="900" b="1" dirty="0">
                <a:solidFill>
                  <a:srgbClr val="0066FF"/>
                </a:solidFill>
                <a:effectLst>
                  <a:outerShdw blurRad="38100" dist="38100" dir="2700000" algn="tl">
                    <a:srgbClr val="000000">
                      <a:alpha val="43137"/>
                    </a:srgbClr>
                  </a:outerShdw>
                </a:effectLst>
              </a:rPr>
              <a:t> </a:t>
            </a:r>
            <a:endParaRPr lang="en-US" sz="900" b="1" dirty="0">
              <a:solidFill>
                <a:srgbClr val="CC0000"/>
              </a:solidFill>
              <a:effectLst>
                <a:outerShdw blurRad="38100" dist="38100" dir="2700000" algn="tl">
                  <a:srgbClr val="000000">
                    <a:alpha val="43137"/>
                  </a:srgbClr>
                </a:outerShdw>
              </a:effectLst>
            </a:endParaRPr>
          </a:p>
          <a:p>
            <a:r>
              <a:rPr lang="en-US" sz="900" b="1" dirty="0">
                <a:solidFill>
                  <a:srgbClr val="FF0000"/>
                </a:solidFill>
                <a:effectLst>
                  <a:outerShdw blurRad="38100" dist="38100" dir="2700000" algn="tl">
                    <a:srgbClr val="000000">
                      <a:alpha val="43137"/>
                    </a:srgbClr>
                  </a:outerShdw>
                </a:effectLst>
              </a:rPr>
              <a:t>Platelets</a:t>
            </a:r>
          </a:p>
          <a:p>
            <a:r>
              <a:rPr lang="en-US" sz="900" b="1" dirty="0">
                <a:solidFill>
                  <a:srgbClr val="FF00FF"/>
                </a:solidFill>
                <a:effectLst>
                  <a:outerShdw blurRad="38100" dist="38100" dir="2700000" algn="tl">
                    <a:srgbClr val="000000">
                      <a:alpha val="43137"/>
                    </a:srgbClr>
                  </a:outerShdw>
                </a:effectLst>
              </a:rPr>
              <a:t>Platelets</a:t>
            </a:r>
            <a:r>
              <a:rPr lang="ru-RU" sz="900" b="1" dirty="0">
                <a:solidFill>
                  <a:srgbClr val="FF00FF"/>
                </a:solidFill>
                <a:effectLst>
                  <a:outerShdw blurRad="38100" dist="38100" dir="2700000" algn="tl">
                    <a:srgbClr val="000000">
                      <a:alpha val="43137"/>
                    </a:srgbClr>
                  </a:outerShdw>
                </a:effectLst>
              </a:rPr>
              <a:t> + </a:t>
            </a:r>
            <a:r>
              <a:rPr lang="en-US" sz="900" b="1" dirty="0">
                <a:solidFill>
                  <a:srgbClr val="FF00FF"/>
                </a:solidFill>
                <a:effectLst>
                  <a:outerShdw blurRad="38100" dist="38100" dir="2700000" algn="tl">
                    <a:srgbClr val="000000">
                      <a:alpha val="43137"/>
                    </a:srgbClr>
                  </a:outerShdw>
                </a:effectLst>
              </a:rPr>
              <a:t>Fibrin</a:t>
            </a:r>
            <a:r>
              <a:rPr lang="ru-RU" sz="900" dirty="0">
                <a:solidFill>
                  <a:srgbClr val="FF00FF"/>
                </a:solidFill>
                <a:effectLst>
                  <a:outerShdw blurRad="38100" dist="38100" dir="2700000" algn="tl">
                    <a:srgbClr val="000000">
                      <a:alpha val="43137"/>
                    </a:srgbClr>
                  </a:outerShdw>
                </a:effectLst>
              </a:rPr>
              <a:t> </a:t>
            </a:r>
            <a:endParaRPr lang="en-US" sz="900" dirty="0">
              <a:solidFill>
                <a:srgbClr val="CC0000"/>
              </a:solidFill>
              <a:effectLst>
                <a:outerShdw blurRad="38100" dist="38100" dir="2700000" algn="tl">
                  <a:srgbClr val="000000">
                    <a:alpha val="43137"/>
                  </a:srgbClr>
                </a:outerShdw>
              </a:effectLst>
            </a:endParaRPr>
          </a:p>
        </p:txBody>
      </p:sp>
      <p:sp>
        <p:nvSpPr>
          <p:cNvPr id="35" name="Text Box 10"/>
          <p:cNvSpPr txBox="1">
            <a:spLocks noChangeArrowheads="1"/>
          </p:cNvSpPr>
          <p:nvPr/>
        </p:nvSpPr>
        <p:spPr bwMode="auto">
          <a:xfrm>
            <a:off x="3806210" y="2564904"/>
            <a:ext cx="751160"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defTabSz="685800" eaLnBrk="1" hangingPunct="1">
              <a:spcBef>
                <a:spcPct val="50000"/>
              </a:spcBef>
              <a:defRPr/>
            </a:pPr>
            <a:r>
              <a:rPr lang="en-US" sz="1100" dirty="0">
                <a:solidFill>
                  <a:prstClr val="black"/>
                </a:solidFill>
                <a:latin typeface="Calibri"/>
              </a:rPr>
              <a:t>Activating insert</a:t>
            </a:r>
            <a:endParaRPr lang="ru-RU" sz="1100" dirty="0">
              <a:solidFill>
                <a:prstClr val="black"/>
              </a:solidFill>
              <a:latin typeface="Calibri"/>
            </a:endParaRPr>
          </a:p>
        </p:txBody>
      </p:sp>
      <p:sp>
        <p:nvSpPr>
          <p:cNvPr id="36" name="Line 16"/>
          <p:cNvSpPr>
            <a:spLocks noChangeShapeType="1"/>
          </p:cNvSpPr>
          <p:nvPr/>
        </p:nvSpPr>
        <p:spPr bwMode="auto">
          <a:xfrm>
            <a:off x="4590001" y="3424227"/>
            <a:ext cx="135706" cy="148788"/>
          </a:xfrm>
          <a:prstGeom prst="line">
            <a:avLst/>
          </a:prstGeom>
          <a:noFill/>
          <a:ln w="9525">
            <a:solidFill>
              <a:srgbClr val="993300"/>
            </a:solidFill>
            <a:prstDash val="sysDot"/>
            <a:round/>
            <a:headEnd/>
            <a:tailEnd type="oval" w="sm" len="sm"/>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37" name="Text Box 4"/>
          <p:cNvSpPr txBox="1">
            <a:spLocks noChangeArrowheads="1"/>
          </p:cNvSpPr>
          <p:nvPr/>
        </p:nvSpPr>
        <p:spPr bwMode="auto">
          <a:xfrm>
            <a:off x="6448830" y="2257251"/>
            <a:ext cx="1257269" cy="807913"/>
          </a:xfrm>
          <a:prstGeom prst="rect">
            <a:avLst/>
          </a:prstGeom>
          <a:noFill/>
          <a:ln>
            <a:noFill/>
          </a:ln>
          <a:effectLst/>
          <a:extLst/>
        </p:spPr>
        <p:txBody>
          <a:bodyPr wrap="square" lIns="68580" tIns="34290" rIns="68580" bIns="34290">
            <a:spAutoFit/>
          </a:bodyPr>
          <a:lstStyle/>
          <a:p>
            <a:pPr algn="r"/>
            <a:r>
              <a:rPr lang="en-US" sz="800" b="1" dirty="0">
                <a:solidFill>
                  <a:srgbClr val="DFDDDD"/>
                </a:solidFill>
                <a:effectLst>
                  <a:outerShdw blurRad="38100" dist="38100" dir="2700000" algn="tl">
                    <a:srgbClr val="000000">
                      <a:alpha val="43137"/>
                    </a:srgbClr>
                  </a:outerShdw>
                </a:effectLst>
              </a:rPr>
              <a:t>Tissue Factor Activator</a:t>
            </a:r>
            <a:endParaRPr lang="ru-RU" sz="800" b="1" dirty="0">
              <a:solidFill>
                <a:srgbClr val="DFDDDD"/>
              </a:solidFill>
              <a:effectLst>
                <a:outerShdw blurRad="38100" dist="38100" dir="2700000" algn="tl">
                  <a:srgbClr val="000000">
                    <a:alpha val="43137"/>
                  </a:srgbClr>
                </a:outerShdw>
              </a:effectLst>
            </a:endParaRPr>
          </a:p>
          <a:p>
            <a:pPr algn="r"/>
            <a:endParaRPr lang="ru-RU" sz="800" b="1" dirty="0">
              <a:solidFill>
                <a:srgbClr val="DFDDDD"/>
              </a:solidFill>
              <a:effectLst>
                <a:outerShdw blurRad="38100" dist="38100" dir="2700000" algn="tl">
                  <a:srgbClr val="000000">
                    <a:alpha val="43137"/>
                  </a:srgbClr>
                </a:outerShdw>
              </a:effectLst>
            </a:endParaRPr>
          </a:p>
          <a:p>
            <a:pPr algn="r"/>
            <a:r>
              <a:rPr lang="en-US" sz="800" dirty="0">
                <a:solidFill>
                  <a:srgbClr val="DFDDDD"/>
                </a:solidFill>
                <a:effectLst>
                  <a:outerShdw blurRad="38100" dist="38100" dir="2700000" algn="tl">
                    <a:srgbClr val="000000">
                      <a:alpha val="43137"/>
                    </a:srgbClr>
                  </a:outerShdw>
                </a:effectLst>
              </a:rPr>
              <a:t>↓</a:t>
            </a:r>
            <a:r>
              <a:rPr lang="ru-RU" sz="800" dirty="0">
                <a:solidFill>
                  <a:srgbClr val="DFDDDD"/>
                </a:solidFill>
                <a:effectLst>
                  <a:outerShdw blurRad="38100" dist="38100" dir="2700000" algn="tl">
                    <a:srgbClr val="000000">
                      <a:alpha val="43137"/>
                    </a:srgbClr>
                  </a:outerShdw>
                </a:effectLst>
              </a:rPr>
              <a:t> </a:t>
            </a:r>
            <a:r>
              <a:rPr lang="en-US" sz="800" b="1" dirty="0">
                <a:solidFill>
                  <a:srgbClr val="DFDDDD"/>
                </a:solidFill>
                <a:effectLst>
                  <a:outerShdw blurRad="38100" dist="38100" dir="2700000" algn="tl">
                    <a:srgbClr val="000000">
                      <a:alpha val="43137"/>
                    </a:srgbClr>
                  </a:outerShdw>
                </a:effectLst>
              </a:rPr>
              <a:t>Fibrin Clot</a:t>
            </a:r>
            <a:endParaRPr lang="ru-RU" sz="800" b="1" dirty="0">
              <a:solidFill>
                <a:srgbClr val="DFDDDD"/>
              </a:solidFill>
              <a:effectLst>
                <a:outerShdw blurRad="38100" dist="38100" dir="2700000" algn="tl">
                  <a:srgbClr val="000000">
                    <a:alpha val="43137"/>
                  </a:srgbClr>
                </a:outerShdw>
              </a:effectLst>
            </a:endParaRPr>
          </a:p>
          <a:p>
            <a:pPr algn="r"/>
            <a:endParaRPr lang="ru-RU" sz="800" b="1" dirty="0">
              <a:solidFill>
                <a:srgbClr val="DFDDDD"/>
              </a:solidFill>
              <a:effectLst>
                <a:outerShdw blurRad="38100" dist="38100" dir="2700000" algn="tl">
                  <a:srgbClr val="000000">
                    <a:alpha val="43137"/>
                  </a:srgbClr>
                </a:outerShdw>
              </a:effectLst>
            </a:endParaRPr>
          </a:p>
          <a:p>
            <a:pPr algn="r"/>
            <a:endParaRPr lang="ru-RU" sz="800" b="1" dirty="0">
              <a:solidFill>
                <a:srgbClr val="DFDDDD"/>
              </a:solidFill>
              <a:effectLst>
                <a:outerShdw blurRad="38100" dist="38100" dir="2700000" algn="tl">
                  <a:srgbClr val="000000">
                    <a:alpha val="43137"/>
                  </a:srgbClr>
                </a:outerShdw>
              </a:effectLst>
            </a:endParaRPr>
          </a:p>
          <a:p>
            <a:pPr algn="r"/>
            <a:r>
              <a:rPr lang="en-US" sz="800" b="1" dirty="0">
                <a:solidFill>
                  <a:srgbClr val="DFDDDD"/>
                </a:solidFill>
                <a:effectLst>
                  <a:outerShdw blurRad="38100" dist="38100" dir="2700000" algn="tl">
                    <a:srgbClr val="000000">
                      <a:alpha val="43137"/>
                    </a:srgbClr>
                  </a:outerShdw>
                </a:effectLst>
              </a:rPr>
              <a:t>Plasma</a:t>
            </a:r>
            <a:r>
              <a:rPr lang="ru-RU" sz="800" b="1" dirty="0">
                <a:solidFill>
                  <a:srgbClr val="DFDDDD"/>
                </a:solidFill>
                <a:effectLst>
                  <a:outerShdw blurRad="38100" dist="38100" dir="2700000" algn="tl">
                    <a:srgbClr val="000000">
                      <a:alpha val="43137"/>
                    </a:srgbClr>
                  </a:outerShdw>
                </a:effectLst>
              </a:rPr>
              <a:t> </a:t>
            </a:r>
            <a:endParaRPr lang="en-US" sz="800" b="1" dirty="0">
              <a:solidFill>
                <a:srgbClr val="DFDDDD"/>
              </a:solidFill>
              <a:effectLst>
                <a:outerShdw blurRad="38100" dist="38100" dir="2700000" algn="tl">
                  <a:srgbClr val="000000">
                    <a:alpha val="43137"/>
                  </a:srgbClr>
                </a:outerShdw>
              </a:effectLst>
            </a:endParaRPr>
          </a:p>
        </p:txBody>
      </p:sp>
      <p:sp>
        <p:nvSpPr>
          <p:cNvPr id="38" name="Line 14"/>
          <p:cNvSpPr>
            <a:spLocks noChangeShapeType="1"/>
          </p:cNvSpPr>
          <p:nvPr/>
        </p:nvSpPr>
        <p:spPr bwMode="auto">
          <a:xfrm>
            <a:off x="4439240" y="3424227"/>
            <a:ext cx="150763" cy="0"/>
          </a:xfrm>
          <a:prstGeom prst="line">
            <a:avLst/>
          </a:prstGeom>
          <a:noFill/>
          <a:ln w="9525">
            <a:solidFill>
              <a:srgbClr val="9933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580" tIns="34290" rIns="68580" bIns="34290"/>
          <a:lstStyle/>
          <a:p>
            <a:pPr>
              <a:defRPr/>
            </a:pPr>
            <a:endParaRPr lang="ru-RU" dirty="0">
              <a:solidFill>
                <a:prstClr val="black">
                  <a:lumMod val="50000"/>
                  <a:lumOff val="50000"/>
                </a:prstClr>
              </a:solidFill>
              <a:latin typeface="Arial" pitchFamily="34" charset="0"/>
            </a:endParaRPr>
          </a:p>
        </p:txBody>
      </p:sp>
      <p:sp>
        <p:nvSpPr>
          <p:cNvPr id="2" name="Slide Number Placeholder 1"/>
          <p:cNvSpPr>
            <a:spLocks noGrp="1"/>
          </p:cNvSpPr>
          <p:nvPr>
            <p:ph type="sldNum" sz="quarter" idx="12"/>
          </p:nvPr>
        </p:nvSpPr>
        <p:spPr/>
        <p:txBody>
          <a:bodyPr/>
          <a:lstStyle/>
          <a:p>
            <a:pPr>
              <a:defRPr/>
            </a:pPr>
            <a:fld id="{13B912B6-D9B1-4ED8-ACDA-FE83A871E3D0}" type="slidenum">
              <a:rPr lang="ru-RU" smtClean="0">
                <a:solidFill>
                  <a:prstClr val="black">
                    <a:tint val="75000"/>
                  </a:prstClr>
                </a:solidFill>
              </a:rPr>
              <a:pPr>
                <a:defRPr/>
              </a:pPr>
              <a:t>7</a:t>
            </a:fld>
            <a:endParaRPr lang="ru-RU" dirty="0">
              <a:solidFill>
                <a:prstClr val="black">
                  <a:tint val="75000"/>
                </a:prstClr>
              </a:solidFill>
            </a:endParaRPr>
          </a:p>
        </p:txBody>
      </p:sp>
      <p:pic>
        <p:nvPicPr>
          <p:cNvPr id="39" name="Picture 2" descr="M:\WORK\-=687=-\Инфа\Рисунки\Разное\Labs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0"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7</a:t>
            </a:fld>
            <a:endParaRPr lang="ru-RU" dirty="0">
              <a:solidFill>
                <a:schemeClr val="tx1">
                  <a:lumMod val="50000"/>
                  <a:lumOff val="50000"/>
                </a:schemeClr>
              </a:solidFill>
            </a:endParaRPr>
          </a:p>
        </p:txBody>
      </p:sp>
      <p:sp>
        <p:nvSpPr>
          <p:cNvPr id="41" name="Название 1"/>
          <p:cNvSpPr txBox="1">
            <a:spLocks/>
          </p:cNvSpPr>
          <p:nvPr/>
        </p:nvSpPr>
        <p:spPr>
          <a:xfrm>
            <a:off x="0" y="54287"/>
            <a:ext cx="9144000"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err="1">
                <a:solidFill>
                  <a:srgbClr val="E20000"/>
                </a:solidFill>
                <a:cs typeface="Tahoma" pitchFamily="34" charset="0"/>
              </a:rPr>
              <a:t>Thrombodynamics</a:t>
            </a:r>
            <a:endParaRPr lang="ru-RU" altLang="ru-RU" sz="3200" b="1" dirty="0">
              <a:solidFill>
                <a:schemeClr val="accent1"/>
              </a:solidFill>
            </a:endParaRPr>
          </a:p>
        </p:txBody>
      </p:sp>
      <p:sp>
        <p:nvSpPr>
          <p:cNvPr id="42" name="Прямоугольник 47"/>
          <p:cNvSpPr/>
          <p:nvPr/>
        </p:nvSpPr>
        <p:spPr>
          <a:xfrm>
            <a:off x="6166" y="785861"/>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ustDataLst>
      <p:tags r:id="rId1"/>
    </p:custDataLst>
    <p:extLst>
      <p:ext uri="{BB962C8B-B14F-4D97-AF65-F5344CB8AC3E}">
        <p14:creationId xmlns:p14="http://schemas.microsoft.com/office/powerpoint/2010/main" val="3968446630"/>
      </p:ext>
    </p:extLst>
  </p:cSld>
  <p:clrMapOvr>
    <a:masterClrMapping/>
  </p:clrMapOvr>
  <p:transition spd="slow" advTm="1104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WORK\-=687=-\Инфа\Модель кюветы для буклетов\7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173" y="2060848"/>
            <a:ext cx="480852" cy="2964243"/>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p:cNvSpPr/>
          <p:nvPr/>
        </p:nvSpPr>
        <p:spPr>
          <a:xfrm>
            <a:off x="552632" y="963885"/>
            <a:ext cx="8267840" cy="1384995"/>
          </a:xfrm>
          <a:prstGeom prst="rect">
            <a:avLst/>
          </a:prstGeom>
        </p:spPr>
        <p:txBody>
          <a:bodyPr wrap="square">
            <a:spAutoFit/>
          </a:bodyPr>
          <a:lstStyle/>
          <a:p>
            <a:pPr>
              <a:spcAft>
                <a:spcPts val="1200"/>
              </a:spcAft>
              <a:buClr>
                <a:schemeClr val="tx1">
                  <a:lumMod val="65000"/>
                  <a:lumOff val="35000"/>
                </a:schemeClr>
              </a:buClr>
            </a:pPr>
            <a:r>
              <a:rPr lang="en-US" sz="2800" dirty="0">
                <a:solidFill>
                  <a:schemeClr val="tx1">
                    <a:lumMod val="65000"/>
                    <a:lumOff val="35000"/>
                  </a:schemeClr>
                </a:solidFill>
              </a:rPr>
              <a:t>By means of light scattering registration one can see how fibrin clot propagates in space from the activator that mimics damaged blood vessel wall.</a:t>
            </a:r>
            <a:endParaRPr lang="ru-RU" sz="2800" dirty="0">
              <a:solidFill>
                <a:schemeClr val="tx1">
                  <a:lumMod val="65000"/>
                  <a:lumOff val="35000"/>
                </a:schemeClr>
              </a:solidFill>
            </a:endParaRPr>
          </a:p>
        </p:txBody>
      </p:sp>
      <p:sp>
        <p:nvSpPr>
          <p:cNvPr id="16" name="Трапеция 15"/>
          <p:cNvSpPr/>
          <p:nvPr/>
        </p:nvSpPr>
        <p:spPr>
          <a:xfrm rot="18543543">
            <a:off x="6249530" y="3311648"/>
            <a:ext cx="1008134" cy="2021346"/>
          </a:xfrm>
          <a:prstGeom prst="trapezoid">
            <a:avLst>
              <a:gd name="adj" fmla="val 43668"/>
            </a:avLst>
          </a:prstGeom>
          <a:gradFill flip="none" rotWithShape="1">
            <a:gsLst>
              <a:gs pos="0">
                <a:srgbClr val="FF0000">
                  <a:alpha val="80000"/>
                </a:srgbClr>
              </a:gs>
              <a:gs pos="50000">
                <a:srgbClr val="EA8484">
                  <a:alpha val="65000"/>
                </a:srgbClr>
              </a:gs>
              <a:gs pos="100000">
                <a:schemeClr val="accent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рапеция 16"/>
          <p:cNvSpPr/>
          <p:nvPr/>
        </p:nvSpPr>
        <p:spPr>
          <a:xfrm rot="3051286" flipV="1">
            <a:off x="6289405" y="3666851"/>
            <a:ext cx="1008134" cy="2121668"/>
          </a:xfrm>
          <a:prstGeom prst="trapezoid">
            <a:avLst>
              <a:gd name="adj" fmla="val 43668"/>
            </a:avLst>
          </a:prstGeom>
          <a:gradFill flip="none" rotWithShape="1">
            <a:gsLst>
              <a:gs pos="0">
                <a:srgbClr val="FF0000">
                  <a:alpha val="80000"/>
                </a:srgbClr>
              </a:gs>
              <a:gs pos="50000">
                <a:srgbClr val="EA8484">
                  <a:alpha val="65000"/>
                </a:srgbClr>
              </a:gs>
              <a:gs pos="100000">
                <a:schemeClr val="accent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Трапеция 17"/>
          <p:cNvSpPr/>
          <p:nvPr/>
        </p:nvSpPr>
        <p:spPr>
          <a:xfrm rot="16200000" flipV="1">
            <a:off x="4313955" y="2796193"/>
            <a:ext cx="2212622" cy="3424724"/>
          </a:xfrm>
          <a:prstGeom prst="trapezoid">
            <a:avLst>
              <a:gd name="adj" fmla="val 39461"/>
            </a:avLst>
          </a:prstGeom>
          <a:gradFill flip="none" rotWithShape="1">
            <a:gsLst>
              <a:gs pos="0">
                <a:schemeClr val="accent2">
                  <a:alpha val="50000"/>
                  <a:lumMod val="95000"/>
                </a:schemeClr>
              </a:gs>
              <a:gs pos="65000">
                <a:srgbClr val="EA8484">
                  <a:alpha val="65000"/>
                </a:srgbClr>
              </a:gs>
              <a:gs pos="100000">
                <a:schemeClr val="accent2">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1331641" y="3350602"/>
            <a:ext cx="2340007" cy="2274390"/>
            <a:chOff x="1331641" y="3350602"/>
            <a:chExt cx="2340007" cy="2274390"/>
          </a:xfrm>
        </p:grpSpPr>
        <p:pic>
          <p:nvPicPr>
            <p:cNvPr id="30" name="Picture 4" descr="C:\Users\s.karamzin.HEMACORE\Desktop\R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356992"/>
              <a:ext cx="2268000" cy="226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4"/>
            <p:cNvSpPr txBox="1">
              <a:spLocks noChangeArrowheads="1"/>
            </p:cNvSpPr>
            <p:nvPr/>
          </p:nvSpPr>
          <p:spPr bwMode="auto">
            <a:xfrm>
              <a:off x="1331641" y="3350602"/>
              <a:ext cx="1872207" cy="1615827"/>
            </a:xfrm>
            <a:prstGeom prst="rect">
              <a:avLst/>
            </a:prstGeom>
            <a:noFill/>
            <a:ln>
              <a:noFill/>
            </a:ln>
            <a:effectLst/>
            <a:extLst/>
          </p:spPr>
          <p:txBody>
            <a:bodyPr wrap="square">
              <a:spAutoFit/>
            </a:bodyPr>
            <a:lstStyle/>
            <a:p>
              <a:pPr algn="r"/>
              <a:r>
                <a:rPr lang="en-US" sz="1100" b="1" dirty="0">
                  <a:solidFill>
                    <a:srgbClr val="DFDDDD"/>
                  </a:solidFill>
                  <a:effectLst>
                    <a:outerShdw blurRad="38100" dist="38100" dir="2700000" algn="tl">
                      <a:srgbClr val="000000">
                        <a:alpha val="43137"/>
                      </a:srgbClr>
                    </a:outerShdw>
                  </a:effectLst>
                </a:rPr>
                <a:t>Activator</a:t>
              </a:r>
              <a:r>
                <a:rPr lang="ru-RU" sz="1100" b="1" dirty="0">
                  <a:solidFill>
                    <a:srgbClr val="DFDDDD"/>
                  </a:solidFill>
                  <a:effectLst>
                    <a:outerShdw blurRad="38100" dist="38100" dir="2700000" algn="tl">
                      <a:srgbClr val="000000">
                        <a:alpha val="43137"/>
                      </a:srgbClr>
                    </a:outerShdw>
                  </a:effectLst>
                </a:rPr>
                <a:t> – </a:t>
              </a:r>
              <a:endParaRPr lang="en-US" sz="1100" b="1" dirty="0">
                <a:solidFill>
                  <a:srgbClr val="DFDDDD"/>
                </a:solidFill>
                <a:effectLst>
                  <a:outerShdw blurRad="38100" dist="38100" dir="2700000" algn="tl">
                    <a:srgbClr val="000000">
                      <a:alpha val="43137"/>
                    </a:srgbClr>
                  </a:outerShdw>
                </a:effectLst>
              </a:endParaRPr>
            </a:p>
            <a:p>
              <a:pPr algn="r"/>
              <a:r>
                <a:rPr lang="en-US" sz="1100" b="1" dirty="0">
                  <a:solidFill>
                    <a:srgbClr val="DFDDDD"/>
                  </a:solidFill>
                  <a:effectLst>
                    <a:outerShdw blurRad="38100" dist="38100" dir="2700000" algn="tl">
                      <a:srgbClr val="000000">
                        <a:alpha val="43137"/>
                      </a:srgbClr>
                    </a:outerShdw>
                  </a:effectLst>
                </a:rPr>
                <a:t>tissue factor</a:t>
              </a:r>
              <a:endParaRPr lang="ru-RU" sz="1100" b="1" dirty="0">
                <a:solidFill>
                  <a:srgbClr val="DFDDDD"/>
                </a:solidFill>
                <a:effectLst>
                  <a:outerShdw blurRad="38100" dist="38100" dir="2700000" algn="tl">
                    <a:srgbClr val="000000">
                      <a:alpha val="43137"/>
                    </a:srgbClr>
                  </a:outerShdw>
                </a:effectLst>
              </a:endParaRPr>
            </a:p>
            <a:p>
              <a:pPr algn="r"/>
              <a:endParaRPr lang="ru-RU" sz="1100" b="1" dirty="0">
                <a:solidFill>
                  <a:srgbClr val="DFDDDD"/>
                </a:solidFill>
                <a:effectLst>
                  <a:outerShdw blurRad="38100" dist="38100" dir="2700000" algn="tl">
                    <a:srgbClr val="000000">
                      <a:alpha val="43137"/>
                    </a:srgbClr>
                  </a:outerShdw>
                </a:effectLst>
              </a:endParaRPr>
            </a:p>
            <a:p>
              <a:pPr algn="r"/>
              <a:endParaRPr lang="en-US" sz="1100" dirty="0">
                <a:solidFill>
                  <a:srgbClr val="DFDDDD"/>
                </a:solidFill>
                <a:effectLst>
                  <a:outerShdw blurRad="38100" dist="38100" dir="2700000" algn="tl">
                    <a:srgbClr val="000000">
                      <a:alpha val="43137"/>
                    </a:srgbClr>
                  </a:outerShdw>
                </a:effectLst>
              </a:endParaRPr>
            </a:p>
            <a:p>
              <a:pPr algn="r"/>
              <a:r>
                <a:rPr lang="en-US" sz="1100" dirty="0">
                  <a:solidFill>
                    <a:srgbClr val="DFDDDD"/>
                  </a:solidFill>
                  <a:effectLst>
                    <a:outerShdw blurRad="38100" dist="38100" dir="2700000" algn="tl">
                      <a:srgbClr val="000000">
                        <a:alpha val="43137"/>
                      </a:srgbClr>
                    </a:outerShdw>
                  </a:effectLst>
                </a:rPr>
                <a:t>↓</a:t>
              </a:r>
              <a:r>
                <a:rPr lang="ru-RU" sz="1100" dirty="0">
                  <a:solidFill>
                    <a:srgbClr val="DFDDDD"/>
                  </a:solidFill>
                  <a:effectLst>
                    <a:outerShdw blurRad="38100" dist="38100" dir="2700000" algn="tl">
                      <a:srgbClr val="000000">
                        <a:alpha val="43137"/>
                      </a:srgbClr>
                    </a:outerShdw>
                  </a:effectLst>
                </a:rPr>
                <a:t> </a:t>
              </a:r>
              <a:r>
                <a:rPr lang="en-US" sz="1100" b="1" dirty="0">
                  <a:solidFill>
                    <a:srgbClr val="DFDDDD"/>
                  </a:solidFill>
                  <a:effectLst>
                    <a:outerShdw blurRad="38100" dist="38100" dir="2700000" algn="tl">
                      <a:srgbClr val="000000">
                        <a:alpha val="43137"/>
                      </a:srgbClr>
                    </a:outerShdw>
                  </a:effectLst>
                </a:rPr>
                <a:t>Fibrin clot</a:t>
              </a:r>
              <a:endParaRPr lang="ru-RU" sz="1100" b="1" dirty="0">
                <a:solidFill>
                  <a:srgbClr val="DFDDDD"/>
                </a:solidFill>
                <a:effectLst>
                  <a:outerShdw blurRad="38100" dist="38100" dir="2700000" algn="tl">
                    <a:srgbClr val="000000">
                      <a:alpha val="43137"/>
                    </a:srgbClr>
                  </a:outerShdw>
                </a:effectLst>
              </a:endParaRPr>
            </a:p>
            <a:p>
              <a:pPr algn="r"/>
              <a:endParaRPr lang="ru-RU" sz="1100" b="1" dirty="0">
                <a:solidFill>
                  <a:srgbClr val="DFDDDD"/>
                </a:solidFill>
                <a:effectLst>
                  <a:outerShdw blurRad="38100" dist="38100" dir="2700000" algn="tl">
                    <a:srgbClr val="000000">
                      <a:alpha val="43137"/>
                    </a:srgbClr>
                  </a:outerShdw>
                </a:effectLst>
              </a:endParaRPr>
            </a:p>
            <a:p>
              <a:pPr algn="r"/>
              <a:endParaRPr lang="ru-RU" sz="1100" b="1" dirty="0">
                <a:solidFill>
                  <a:srgbClr val="DFDDDD"/>
                </a:solidFill>
                <a:effectLst>
                  <a:outerShdw blurRad="38100" dist="38100" dir="2700000" algn="tl">
                    <a:srgbClr val="000000">
                      <a:alpha val="43137"/>
                    </a:srgbClr>
                  </a:outerShdw>
                </a:effectLst>
              </a:endParaRPr>
            </a:p>
            <a:p>
              <a:pPr algn="r"/>
              <a:endParaRPr lang="ru-RU" sz="1100" b="1" dirty="0">
                <a:solidFill>
                  <a:srgbClr val="DFDDDD"/>
                </a:solidFill>
                <a:effectLst>
                  <a:outerShdw blurRad="38100" dist="38100" dir="2700000" algn="tl">
                    <a:srgbClr val="000000">
                      <a:alpha val="43137"/>
                    </a:srgbClr>
                  </a:outerShdw>
                </a:effectLst>
              </a:endParaRPr>
            </a:p>
            <a:p>
              <a:pPr algn="r"/>
              <a:r>
                <a:rPr lang="en-US" sz="1100" b="1" dirty="0">
                  <a:solidFill>
                    <a:srgbClr val="DFDDDD"/>
                  </a:solidFill>
                  <a:effectLst>
                    <a:outerShdw blurRad="38100" dist="38100" dir="2700000" algn="tl">
                      <a:srgbClr val="000000">
                        <a:alpha val="43137"/>
                      </a:srgbClr>
                    </a:outerShdw>
                  </a:effectLst>
                </a:rPr>
                <a:t>Plasma</a:t>
              </a:r>
            </a:p>
          </p:txBody>
        </p:sp>
      </p:grpSp>
      <p:sp>
        <p:nvSpPr>
          <p:cNvPr id="2055" name="TextBox 2054"/>
          <p:cNvSpPr txBox="1"/>
          <p:nvPr/>
        </p:nvSpPr>
        <p:spPr>
          <a:xfrm>
            <a:off x="6619535" y="5240233"/>
            <a:ext cx="1152128" cy="276999"/>
          </a:xfrm>
          <a:prstGeom prst="rect">
            <a:avLst/>
          </a:prstGeom>
          <a:noFill/>
          <a:ln w="12700">
            <a:noFill/>
          </a:ln>
        </p:spPr>
        <p:txBody>
          <a:bodyPr wrap="square" rtlCol="0">
            <a:spAutoFit/>
          </a:bodyPr>
          <a:lstStyle/>
          <a:p>
            <a:pPr algn="ctr"/>
            <a:r>
              <a:rPr lang="en-US" sz="1200" dirty="0">
                <a:solidFill>
                  <a:schemeClr val="tx1">
                    <a:lumMod val="65000"/>
                    <a:lumOff val="35000"/>
                  </a:schemeClr>
                </a:solidFill>
              </a:rPr>
              <a:t>Cuvette</a:t>
            </a:r>
            <a:endParaRPr lang="ru-RU" sz="1200" dirty="0">
              <a:solidFill>
                <a:schemeClr val="tx1">
                  <a:lumMod val="65000"/>
                  <a:lumOff val="35000"/>
                </a:schemeClr>
              </a:solidFill>
            </a:endParaRPr>
          </a:p>
        </p:txBody>
      </p:sp>
      <p:grpSp>
        <p:nvGrpSpPr>
          <p:cNvPr id="2070" name="Группа 2069"/>
          <p:cNvGrpSpPr/>
          <p:nvPr/>
        </p:nvGrpSpPr>
        <p:grpSpPr>
          <a:xfrm>
            <a:off x="5426296" y="2852936"/>
            <a:ext cx="1027712" cy="3497034"/>
            <a:chOff x="5426296" y="2852936"/>
            <a:chExt cx="1027712" cy="3497034"/>
          </a:xfrm>
        </p:grpSpPr>
        <p:grpSp>
          <p:nvGrpSpPr>
            <p:cNvPr id="14" name="Группа 13"/>
            <p:cNvGrpSpPr/>
            <p:nvPr/>
          </p:nvGrpSpPr>
          <p:grpSpPr>
            <a:xfrm>
              <a:off x="5796135" y="5193359"/>
              <a:ext cx="223719" cy="504757"/>
              <a:chOff x="4897359" y="4930199"/>
              <a:chExt cx="223719" cy="504757"/>
            </a:xfrm>
          </p:grpSpPr>
          <p:sp>
            <p:nvSpPr>
              <p:cNvPr id="11" name="Пирог 10"/>
              <p:cNvSpPr/>
              <p:nvPr/>
            </p:nvSpPr>
            <p:spPr>
              <a:xfrm rot="8672700">
                <a:off x="4897359" y="5040150"/>
                <a:ext cx="223719" cy="288032"/>
              </a:xfrm>
              <a:prstGeom prst="pie">
                <a:avLst>
                  <a:gd name="adj1" fmla="val 5423183"/>
                  <a:gd name="adj2" fmla="val 16200000"/>
                </a:avLst>
              </a:prstGeom>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135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Прямоугольник с двумя скругленными соседними углами 12"/>
              <p:cNvSpPr/>
              <p:nvPr/>
            </p:nvSpPr>
            <p:spPr>
              <a:xfrm rot="3247925">
                <a:off x="4767984" y="5159718"/>
                <a:ext cx="504757" cy="45719"/>
              </a:xfrm>
              <a:prstGeom prst="round2Same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p:cNvGrpSpPr/>
            <p:nvPr/>
          </p:nvGrpSpPr>
          <p:grpSpPr>
            <a:xfrm flipV="1">
              <a:off x="5796136" y="3380069"/>
              <a:ext cx="223719" cy="504757"/>
              <a:chOff x="4897359" y="4930199"/>
              <a:chExt cx="223719" cy="504757"/>
            </a:xfrm>
          </p:grpSpPr>
          <p:sp>
            <p:nvSpPr>
              <p:cNvPr id="34" name="Пирог 33"/>
              <p:cNvSpPr/>
              <p:nvPr/>
            </p:nvSpPr>
            <p:spPr>
              <a:xfrm rot="8672700">
                <a:off x="4897359" y="5040150"/>
                <a:ext cx="223719" cy="288032"/>
              </a:xfrm>
              <a:prstGeom prst="pie">
                <a:avLst>
                  <a:gd name="adj1" fmla="val 5423183"/>
                  <a:gd name="adj2" fmla="val 16200000"/>
                </a:avLst>
              </a:prstGeom>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135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5" name="Прямоугольник с двумя скругленными соседними углами 34"/>
              <p:cNvSpPr/>
              <p:nvPr/>
            </p:nvSpPr>
            <p:spPr>
              <a:xfrm rot="3247925">
                <a:off x="4767984" y="5159718"/>
                <a:ext cx="504757" cy="45719"/>
              </a:xfrm>
              <a:prstGeom prst="round2Same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62" name="Прямоугольник 2061"/>
            <p:cNvSpPr/>
            <p:nvPr/>
          </p:nvSpPr>
          <p:spPr>
            <a:xfrm>
              <a:off x="5426296" y="2852936"/>
              <a:ext cx="1017912" cy="461665"/>
            </a:xfrm>
            <a:prstGeom prst="rect">
              <a:avLst/>
            </a:prstGeom>
          </p:spPr>
          <p:txBody>
            <a:bodyPr wrap="square">
              <a:spAutoFit/>
            </a:bodyPr>
            <a:lstStyle/>
            <a:p>
              <a:pPr algn="ctr"/>
              <a:r>
                <a:rPr lang="en-US" sz="1200" dirty="0">
                  <a:solidFill>
                    <a:schemeClr val="tx1">
                      <a:lumMod val="65000"/>
                      <a:lumOff val="35000"/>
                    </a:schemeClr>
                  </a:solidFill>
                </a:rPr>
                <a:t>Red light source</a:t>
              </a:r>
              <a:endParaRPr lang="ru-RU" sz="1200" dirty="0">
                <a:solidFill>
                  <a:schemeClr val="tx1">
                    <a:lumMod val="65000"/>
                    <a:lumOff val="35000"/>
                  </a:schemeClr>
                </a:solidFill>
              </a:endParaRPr>
            </a:p>
          </p:txBody>
        </p:sp>
        <p:sp>
          <p:nvSpPr>
            <p:cNvPr id="71" name="Прямоугольник 70"/>
            <p:cNvSpPr/>
            <p:nvPr/>
          </p:nvSpPr>
          <p:spPr>
            <a:xfrm>
              <a:off x="5436096" y="5703639"/>
              <a:ext cx="1017912" cy="646331"/>
            </a:xfrm>
            <a:prstGeom prst="rect">
              <a:avLst/>
            </a:prstGeom>
          </p:spPr>
          <p:txBody>
            <a:bodyPr wrap="square">
              <a:spAutoFit/>
            </a:bodyPr>
            <a:lstStyle/>
            <a:p>
              <a:pPr algn="ctr"/>
              <a:r>
                <a:rPr lang="en-US" sz="1200" dirty="0">
                  <a:solidFill>
                    <a:schemeClr val="tx1">
                      <a:lumMod val="65000"/>
                      <a:lumOff val="35000"/>
                    </a:schemeClr>
                  </a:solidFill>
                </a:rPr>
                <a:t>Red light source</a:t>
              </a:r>
            </a:p>
            <a:p>
              <a:pPr algn="ctr"/>
              <a:r>
                <a:rPr lang="en-US" sz="1100" dirty="0">
                  <a:solidFill>
                    <a:schemeClr val="tx1">
                      <a:lumMod val="65000"/>
                      <a:lumOff val="35000"/>
                    </a:schemeClr>
                  </a:solidFill>
                </a:rPr>
                <a:t>(625 nm)</a:t>
              </a:r>
              <a:endParaRPr lang="ru-RU" sz="1100" dirty="0">
                <a:solidFill>
                  <a:schemeClr val="tx1">
                    <a:lumMod val="65000"/>
                    <a:lumOff val="35000"/>
                  </a:schemeClr>
                </a:solidFill>
              </a:endParaRPr>
            </a:p>
          </p:txBody>
        </p:sp>
      </p:grpSp>
      <p:sp>
        <p:nvSpPr>
          <p:cNvPr id="24" name="Прямоугольник 23"/>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Название 1"/>
          <p:cNvSpPr>
            <a:spLocks noGrp="1"/>
          </p:cNvSpPr>
          <p:nvPr>
            <p:ph type="title"/>
          </p:nvPr>
        </p:nvSpPr>
        <p:spPr>
          <a:xfrm>
            <a:off x="0" y="0"/>
            <a:ext cx="9144000" cy="764704"/>
          </a:xfrm>
        </p:spPr>
        <p:txBody>
          <a:bodyPr>
            <a:noAutofit/>
          </a:bodyPr>
          <a:lstStyle/>
          <a:p>
            <a:r>
              <a:rPr lang="en-US" altLang="ru-RU" sz="3200" b="1" dirty="0">
                <a:solidFill>
                  <a:srgbClr val="DA2032"/>
                </a:solidFill>
              </a:rPr>
              <a:t>Thrombodynamics measurement</a:t>
            </a:r>
            <a:endParaRPr lang="ru-RU" altLang="ru-RU" sz="3200" b="1" dirty="0">
              <a:solidFill>
                <a:srgbClr val="DA2032"/>
              </a:solidFill>
            </a:endParaRPr>
          </a:p>
        </p:txBody>
      </p:sp>
      <p:pic>
        <p:nvPicPr>
          <p:cNvPr id="28" name="Picture 2" descr="M:\WORK\-=687=-\Инфа\Рисунки\Разное\Lab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9"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8</a:t>
            </a:fld>
            <a:endParaRPr lang="ru-RU" dirty="0">
              <a:solidFill>
                <a:schemeClr val="tx1">
                  <a:lumMod val="50000"/>
                  <a:lumOff val="50000"/>
                </a:schemeClr>
              </a:solidFill>
            </a:endParaRPr>
          </a:p>
        </p:txBody>
      </p:sp>
    </p:spTree>
    <p:extLst>
      <p:ext uri="{BB962C8B-B14F-4D97-AF65-F5344CB8AC3E}">
        <p14:creationId xmlns:p14="http://schemas.microsoft.com/office/powerpoint/2010/main" val="1710899395"/>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0"/>
                                        </p:tgtEl>
                                        <p:attrNameLst>
                                          <p:attrName>style.visibility</p:attrName>
                                        </p:attrNameLst>
                                      </p:cBhvr>
                                      <p:to>
                                        <p:strVal val="visible"/>
                                      </p:to>
                                    </p:set>
                                    <p:animEffect transition="in" filter="fade">
                                      <p:cBhvr>
                                        <p:cTn id="7" dur="500"/>
                                        <p:tgtEl>
                                          <p:spTgt spid="20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302582" y="1628800"/>
            <a:ext cx="8116683" cy="4783235"/>
            <a:chOff x="253294" y="620688"/>
            <a:chExt cx="8445882" cy="4970786"/>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1176" y="3789040"/>
              <a:ext cx="1368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528" y="3791474"/>
              <a:ext cx="1368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328" y="3791474"/>
              <a:ext cx="1368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7136" y="3791474"/>
              <a:ext cx="1368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098" y="1196752"/>
              <a:ext cx="137074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35328" y="1196752"/>
              <a:ext cx="137074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56560" y="1196752"/>
              <a:ext cx="137074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91712" y="1196752"/>
              <a:ext cx="137074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
            <p:cNvGrpSpPr/>
            <p:nvPr/>
          </p:nvGrpSpPr>
          <p:grpSpPr>
            <a:xfrm>
              <a:off x="308847" y="1290573"/>
              <a:ext cx="1473443" cy="1798513"/>
              <a:chOff x="3340732" y="4014272"/>
              <a:chExt cx="1964591" cy="2398014"/>
            </a:xfrm>
          </p:grpSpPr>
          <p:pic>
            <p:nvPicPr>
              <p:cNvPr id="35" name="Picture 27" descr="InVitro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800000">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7" descr="InVitro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22387">
                <a:off x="3767527" y="4014272"/>
                <a:ext cx="1111251" cy="1708149"/>
              </a:xfrm>
              <a:prstGeom prst="rect">
                <a:avLst/>
              </a:prstGeom>
              <a:noFill/>
              <a:ln>
                <a:noFill/>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7" descr="InVitr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67403" y="4014954"/>
                <a:ext cx="1111251"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32"/>
              <p:cNvSpPr txBox="1">
                <a:spLocks noChangeArrowheads="1"/>
              </p:cNvSpPr>
              <p:nvPr/>
            </p:nvSpPr>
            <p:spPr bwMode="auto">
              <a:xfrm>
                <a:off x="3340732" y="5670715"/>
                <a:ext cx="1964591" cy="74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General activation</a:t>
                </a:r>
                <a:endParaRPr lang="ru-RU" sz="1200" b="1" dirty="0">
                  <a:solidFill>
                    <a:schemeClr val="tx1">
                      <a:lumMod val="50000"/>
                      <a:lumOff val="50000"/>
                    </a:schemeClr>
                  </a:solidFill>
                  <a:latin typeface="Calibri" pitchFamily="34" charset="0"/>
                </a:endParaRPr>
              </a:p>
              <a:p>
                <a:pPr algn="ctr" eaLnBrk="1" hangingPunct="1">
                  <a:spcBef>
                    <a:spcPct val="50000"/>
                  </a:spcBef>
                </a:pPr>
                <a:r>
                  <a:rPr lang="en-US" sz="1200" b="1" dirty="0">
                    <a:solidFill>
                      <a:schemeClr val="accent2">
                        <a:lumMod val="75000"/>
                      </a:schemeClr>
                    </a:solidFill>
                    <a:latin typeface="Calibri" pitchFamily="34" charset="0"/>
                  </a:rPr>
                  <a:t>Clotting time</a:t>
                </a:r>
                <a:endParaRPr lang="ru-RU" sz="1200" b="1" dirty="0">
                  <a:solidFill>
                    <a:schemeClr val="accent2">
                      <a:lumMod val="75000"/>
                    </a:schemeClr>
                  </a:solidFill>
                  <a:latin typeface="Calibri" pitchFamily="34" charset="0"/>
                </a:endParaRPr>
              </a:p>
            </p:txBody>
          </p:sp>
        </p:grpSp>
        <p:cxnSp>
          <p:nvCxnSpPr>
            <p:cNvPr id="5" name="Прямая со стрелкой 4"/>
            <p:cNvCxnSpPr/>
            <p:nvPr/>
          </p:nvCxnSpPr>
          <p:spPr>
            <a:xfrm>
              <a:off x="2791136" y="3356992"/>
              <a:ext cx="5224040" cy="0"/>
            </a:xfrm>
            <a:prstGeom prst="straightConnector1">
              <a:avLst/>
            </a:prstGeom>
            <a:ln w="38100">
              <a:solidFill>
                <a:schemeClr val="bg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75422" y="620688"/>
              <a:ext cx="1156983" cy="369332"/>
            </a:xfrm>
            <a:prstGeom prst="rect">
              <a:avLst/>
            </a:prstGeom>
            <a:noFill/>
          </p:spPr>
          <p:txBody>
            <a:bodyPr wrap="none" rtlCol="0">
              <a:spAutoFit/>
            </a:bodyPr>
            <a:lstStyle/>
            <a:p>
              <a:r>
                <a:rPr lang="en-US" b="1" dirty="0">
                  <a:solidFill>
                    <a:schemeClr val="tx1">
                      <a:lumMod val="50000"/>
                      <a:lumOff val="50000"/>
                    </a:schemeClr>
                  </a:solidFill>
                </a:rPr>
                <a:t>Activation</a:t>
              </a:r>
              <a:endParaRPr lang="ru-RU" b="1" dirty="0">
                <a:solidFill>
                  <a:schemeClr val="tx1">
                    <a:lumMod val="50000"/>
                    <a:lumOff val="50000"/>
                  </a:schemeClr>
                </a:solidFill>
              </a:endParaRPr>
            </a:p>
          </p:txBody>
        </p:sp>
        <p:sp>
          <p:nvSpPr>
            <p:cNvPr id="7" name="TextBox 6"/>
            <p:cNvSpPr txBox="1"/>
            <p:nvPr/>
          </p:nvSpPr>
          <p:spPr>
            <a:xfrm>
              <a:off x="4132042" y="621448"/>
              <a:ext cx="721672" cy="369332"/>
            </a:xfrm>
            <a:prstGeom prst="rect">
              <a:avLst/>
            </a:prstGeom>
            <a:noFill/>
          </p:spPr>
          <p:txBody>
            <a:bodyPr wrap="none" rtlCol="0">
              <a:spAutoFit/>
            </a:bodyPr>
            <a:lstStyle/>
            <a:p>
              <a:r>
                <a:rPr lang="ru-RU" b="1" dirty="0">
                  <a:solidFill>
                    <a:schemeClr val="tx1">
                      <a:lumMod val="50000"/>
                      <a:lumOff val="50000"/>
                    </a:schemeClr>
                  </a:solidFill>
                </a:rPr>
                <a:t>5 </a:t>
              </a:r>
              <a:r>
                <a:rPr lang="en-US" b="1" dirty="0">
                  <a:solidFill>
                    <a:schemeClr val="tx1">
                      <a:lumMod val="50000"/>
                      <a:lumOff val="50000"/>
                    </a:schemeClr>
                  </a:solidFill>
                </a:rPr>
                <a:t>min</a:t>
              </a:r>
              <a:endParaRPr lang="ru-RU" b="1" dirty="0">
                <a:solidFill>
                  <a:schemeClr val="tx1">
                    <a:lumMod val="50000"/>
                    <a:lumOff val="50000"/>
                  </a:schemeClr>
                </a:solidFill>
              </a:endParaRPr>
            </a:p>
          </p:txBody>
        </p:sp>
        <p:sp>
          <p:nvSpPr>
            <p:cNvPr id="10" name="TextBox 9"/>
            <p:cNvSpPr txBox="1"/>
            <p:nvPr/>
          </p:nvSpPr>
          <p:spPr>
            <a:xfrm>
              <a:off x="5796134" y="620688"/>
              <a:ext cx="838691" cy="369332"/>
            </a:xfrm>
            <a:prstGeom prst="rect">
              <a:avLst/>
            </a:prstGeom>
            <a:noFill/>
          </p:spPr>
          <p:txBody>
            <a:bodyPr wrap="none" rtlCol="0">
              <a:spAutoFit/>
            </a:bodyPr>
            <a:lstStyle/>
            <a:p>
              <a:r>
                <a:rPr lang="ru-RU" b="1" dirty="0">
                  <a:solidFill>
                    <a:schemeClr val="tx1">
                      <a:lumMod val="50000"/>
                      <a:lumOff val="50000"/>
                    </a:schemeClr>
                  </a:solidFill>
                </a:rPr>
                <a:t>10 </a:t>
              </a:r>
              <a:r>
                <a:rPr lang="en-US" b="1" dirty="0">
                  <a:solidFill>
                    <a:schemeClr val="tx1">
                      <a:lumMod val="50000"/>
                      <a:lumOff val="50000"/>
                    </a:schemeClr>
                  </a:solidFill>
                </a:rPr>
                <a:t>min</a:t>
              </a:r>
              <a:endParaRPr lang="ru-RU" b="1" dirty="0">
                <a:solidFill>
                  <a:schemeClr val="tx1">
                    <a:lumMod val="50000"/>
                    <a:lumOff val="50000"/>
                  </a:schemeClr>
                </a:solidFill>
              </a:endParaRPr>
            </a:p>
          </p:txBody>
        </p:sp>
        <p:sp>
          <p:nvSpPr>
            <p:cNvPr id="54" name="TextBox 53"/>
            <p:cNvSpPr txBox="1"/>
            <p:nvPr/>
          </p:nvSpPr>
          <p:spPr>
            <a:xfrm>
              <a:off x="7531286" y="620688"/>
              <a:ext cx="838691" cy="369332"/>
            </a:xfrm>
            <a:prstGeom prst="rect">
              <a:avLst/>
            </a:prstGeom>
            <a:noFill/>
          </p:spPr>
          <p:txBody>
            <a:bodyPr wrap="none" rtlCol="0">
              <a:spAutoFit/>
            </a:bodyPr>
            <a:lstStyle/>
            <a:p>
              <a:r>
                <a:rPr lang="ru-RU" b="1" dirty="0">
                  <a:solidFill>
                    <a:schemeClr val="tx1">
                      <a:lumMod val="50000"/>
                      <a:lumOff val="50000"/>
                    </a:schemeClr>
                  </a:solidFill>
                </a:rPr>
                <a:t>30 </a:t>
              </a:r>
              <a:r>
                <a:rPr lang="en-US" b="1" dirty="0">
                  <a:solidFill>
                    <a:schemeClr val="tx1">
                      <a:lumMod val="50000"/>
                      <a:lumOff val="50000"/>
                    </a:schemeClr>
                  </a:solidFill>
                </a:rPr>
                <a:t>min</a:t>
              </a:r>
              <a:endParaRPr lang="ru-RU" b="1" dirty="0">
                <a:solidFill>
                  <a:schemeClr val="tx1">
                    <a:lumMod val="50000"/>
                    <a:lumOff val="50000"/>
                  </a:schemeClr>
                </a:solidFill>
              </a:endParaRPr>
            </a:p>
          </p:txBody>
        </p:sp>
        <p:pic>
          <p:nvPicPr>
            <p:cNvPr id="57" name="Picture 11" descr="InViv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356" y="3874029"/>
              <a:ext cx="1123318" cy="8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32"/>
            <p:cNvSpPr txBox="1">
              <a:spLocks noChangeArrowheads="1"/>
            </p:cNvSpPr>
            <p:nvPr/>
          </p:nvSpPr>
          <p:spPr bwMode="auto">
            <a:xfrm>
              <a:off x="253294" y="4953767"/>
              <a:ext cx="1473443" cy="55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chemeClr val="tx1">
                      <a:lumMod val="50000"/>
                      <a:lumOff val="50000"/>
                    </a:schemeClr>
                  </a:solidFill>
                  <a:latin typeface="Calibri" pitchFamily="34" charset="0"/>
                </a:rPr>
                <a:t>Local activation</a:t>
              </a:r>
              <a:endParaRPr lang="ru-RU" sz="1200" b="1" dirty="0">
                <a:solidFill>
                  <a:schemeClr val="tx1">
                    <a:lumMod val="50000"/>
                    <a:lumOff val="50000"/>
                  </a:schemeClr>
                </a:solidFill>
                <a:latin typeface="Calibri" pitchFamily="34" charset="0"/>
              </a:endParaRPr>
            </a:p>
            <a:p>
              <a:pPr algn="ctr" eaLnBrk="1" hangingPunct="1">
                <a:spcBef>
                  <a:spcPct val="50000"/>
                </a:spcBef>
              </a:pPr>
              <a:r>
                <a:rPr lang="en-US" sz="1200" b="1" dirty="0">
                  <a:solidFill>
                    <a:schemeClr val="accent2">
                      <a:lumMod val="75000"/>
                    </a:schemeClr>
                  </a:solidFill>
                  <a:latin typeface="Calibri" pitchFamily="34" charset="0"/>
                </a:rPr>
                <a:t>Thrombodynamics</a:t>
              </a:r>
              <a:endParaRPr lang="ru-RU" sz="1200" b="1" dirty="0">
                <a:solidFill>
                  <a:schemeClr val="accent2">
                    <a:lumMod val="75000"/>
                  </a:schemeClr>
                </a:solidFill>
                <a:latin typeface="Calibri" pitchFamily="34" charset="0"/>
              </a:endParaRPr>
            </a:p>
          </p:txBody>
        </p:sp>
        <p:sp>
          <p:nvSpPr>
            <p:cNvPr id="14" name="TextBox 13"/>
            <p:cNvSpPr txBox="1"/>
            <p:nvPr/>
          </p:nvSpPr>
          <p:spPr>
            <a:xfrm>
              <a:off x="3018007" y="5162924"/>
              <a:ext cx="513282" cy="276999"/>
            </a:xfrm>
            <a:prstGeom prst="rect">
              <a:avLst/>
            </a:prstGeom>
            <a:noFill/>
          </p:spPr>
          <p:txBody>
            <a:bodyPr wrap="none" rtlCol="0">
              <a:spAutoFit/>
            </a:bodyPr>
            <a:lstStyle/>
            <a:p>
              <a:r>
                <a:rPr lang="ru-RU" sz="1200" b="1" dirty="0">
                  <a:solidFill>
                    <a:schemeClr val="bg1"/>
                  </a:solidFill>
                </a:rPr>
                <a:t>1</a:t>
              </a:r>
              <a:r>
                <a:rPr lang="en-US" sz="1200" b="1" dirty="0">
                  <a:solidFill>
                    <a:schemeClr val="bg1"/>
                  </a:solidFill>
                </a:rPr>
                <a:t>mm</a:t>
              </a:r>
              <a:endParaRPr lang="ru-RU" sz="1200" b="1" dirty="0">
                <a:solidFill>
                  <a:schemeClr val="bg1"/>
                </a:solidFill>
              </a:endParaRPr>
            </a:p>
          </p:txBody>
        </p:sp>
        <p:sp>
          <p:nvSpPr>
            <p:cNvPr id="13" name="Прямоугольник 12"/>
            <p:cNvSpPr/>
            <p:nvPr/>
          </p:nvSpPr>
          <p:spPr>
            <a:xfrm>
              <a:off x="3127218" y="5403923"/>
              <a:ext cx="262800" cy="2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Прямоугольник 29"/>
          <p:cNvSpPr/>
          <p:nvPr/>
        </p:nvSpPr>
        <p:spPr>
          <a:xfrm>
            <a:off x="0" y="764704"/>
            <a:ext cx="9144000" cy="131243"/>
          </a:xfrm>
          <a:prstGeom prst="rect">
            <a:avLst/>
          </a:prstGeom>
          <a:gradFill flip="none" rotWithShape="1">
            <a:gsLst>
              <a:gs pos="0">
                <a:srgbClr val="DA2032"/>
              </a:gs>
              <a:gs pos="50000">
                <a:srgbClr val="DA2032">
                  <a:alpha val="6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Название 1"/>
          <p:cNvSpPr txBox="1">
            <a:spLocks/>
          </p:cNvSpPr>
          <p:nvPr/>
        </p:nvSpPr>
        <p:spPr>
          <a:xfrm>
            <a:off x="0" y="0"/>
            <a:ext cx="9144000" cy="76470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a:solidFill>
                  <a:srgbClr val="DA2032"/>
                </a:solidFill>
              </a:rPr>
              <a:t>Thrombodynamics vs Routine Assays</a:t>
            </a:r>
            <a:endParaRPr lang="ru-RU" altLang="ru-RU" sz="3200" b="1" dirty="0">
              <a:solidFill>
                <a:srgbClr val="DA2032"/>
              </a:solidFill>
            </a:endParaRPr>
          </a:p>
        </p:txBody>
      </p:sp>
      <p:pic>
        <p:nvPicPr>
          <p:cNvPr id="32" name="Picture 2" descr="M:\WORK\-=687=-\Инфа\Рисунки\Разное\Labs 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3568" y="15269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3" name="Номер слайда 1"/>
          <p:cNvSpPr txBox="1">
            <a:spLocks/>
          </p:cNvSpPr>
          <p:nvPr/>
        </p:nvSpPr>
        <p:spPr>
          <a:xfrm>
            <a:off x="8585586" y="196973"/>
            <a:ext cx="45091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8D494C-3C99-49E7-B067-AA7DAE574D58}" type="slidenum">
              <a:rPr lang="ru-RU" smtClean="0">
                <a:solidFill>
                  <a:schemeClr val="tx1">
                    <a:lumMod val="50000"/>
                    <a:lumOff val="50000"/>
                  </a:schemeClr>
                </a:solidFill>
              </a:rPr>
              <a:pPr/>
              <a:t>9</a:t>
            </a:fld>
            <a:endParaRPr lang="ru-RU" dirty="0">
              <a:solidFill>
                <a:schemeClr val="tx1">
                  <a:lumMod val="50000"/>
                  <a:lumOff val="50000"/>
                </a:schemeClr>
              </a:solidFill>
            </a:endParaRPr>
          </a:p>
        </p:txBody>
      </p:sp>
      <p:sp>
        <p:nvSpPr>
          <p:cNvPr id="2" name="TextBox 1"/>
          <p:cNvSpPr txBox="1"/>
          <p:nvPr/>
        </p:nvSpPr>
        <p:spPr>
          <a:xfrm>
            <a:off x="143568" y="982469"/>
            <a:ext cx="8892928" cy="584775"/>
          </a:xfrm>
          <a:prstGeom prst="rect">
            <a:avLst/>
          </a:prstGeom>
          <a:noFill/>
        </p:spPr>
        <p:txBody>
          <a:bodyPr wrap="square" rtlCol="0">
            <a:spAutoFit/>
          </a:bodyPr>
          <a:lstStyle/>
          <a:p>
            <a:r>
              <a:rPr lang="en-US" sz="1600" dirty="0">
                <a:solidFill>
                  <a:schemeClr val="tx1">
                    <a:lumMod val="50000"/>
                    <a:lumOff val="50000"/>
                  </a:schemeClr>
                </a:solidFill>
              </a:rPr>
              <a:t>Unlike routine coagulation assays (with full mixing of an activator and plasma sample) Thrombodynamics mimics in-vivo conditions of coagulation and estimates all physiological stages of fibrin clot formation</a:t>
            </a:r>
            <a:r>
              <a:rPr lang="en-US" sz="1600" dirty="0"/>
              <a:t>.</a:t>
            </a:r>
            <a:endParaRPr lang="ru-RU" sz="1600" dirty="0"/>
          </a:p>
        </p:txBody>
      </p:sp>
    </p:spTree>
    <p:extLst>
      <p:ext uri="{BB962C8B-B14F-4D97-AF65-F5344CB8AC3E}">
        <p14:creationId xmlns:p14="http://schemas.microsoft.com/office/powerpoint/2010/main" val="4170388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2.7|2.7|2.7|2.6|2.8"/>
</p:tagLst>
</file>

<file path=ppt/tags/tag2.xml><?xml version="1.0" encoding="utf-8"?>
<p:tagLst xmlns:a="http://schemas.openxmlformats.org/drawingml/2006/main" xmlns:r="http://schemas.openxmlformats.org/officeDocument/2006/relationships" xmlns:p="http://schemas.openxmlformats.org/presentationml/2006/main">
  <p:tag name="TIMING" val="|2.6|2.7|2.7|2.7|2.6|2.8"/>
</p:tagLst>
</file>

<file path=ppt/tags/tag3.xml><?xml version="1.0" encoding="utf-8"?>
<p:tagLst xmlns:a="http://schemas.openxmlformats.org/drawingml/2006/main" xmlns:r="http://schemas.openxmlformats.org/officeDocument/2006/relationships" xmlns:p="http://schemas.openxmlformats.org/presentationml/2006/main">
  <p:tag name="TIMING" val="|2.6|2.7|2.7|2.7|2.6|2.8"/>
</p:tagLst>
</file>

<file path=ppt/tags/tag4.xml><?xml version="1.0" encoding="utf-8"?>
<p:tagLst xmlns:a="http://schemas.openxmlformats.org/drawingml/2006/main" xmlns:r="http://schemas.openxmlformats.org/officeDocument/2006/relationships" xmlns:p="http://schemas.openxmlformats.org/presentationml/2006/main">
  <p:tag name="TIMING" val="|2.6|2.7|2.7|2.7|2.6|2.8"/>
</p:tagLst>
</file>

<file path=ppt/tags/tag5.xml><?xml version="1.0" encoding="utf-8"?>
<p:tagLst xmlns:a="http://schemas.openxmlformats.org/drawingml/2006/main" xmlns:r="http://schemas.openxmlformats.org/officeDocument/2006/relationships" xmlns:p="http://schemas.openxmlformats.org/presentationml/2006/main">
  <p:tag name="TIMING" val="|2.6|2.7|2.7|2.7|2.6|2.8"/>
</p:tagLst>
</file>

<file path=ppt/tags/tag6.xml><?xml version="1.0" encoding="utf-8"?>
<p:tagLst xmlns:a="http://schemas.openxmlformats.org/drawingml/2006/main" xmlns:r="http://schemas.openxmlformats.org/officeDocument/2006/relationships" xmlns:p="http://schemas.openxmlformats.org/presentationml/2006/main">
  <p:tag name="TIMING" val="|2.6|2.7|2.7|2.7|2.6|2.8"/>
</p:tagLst>
</file>

<file path=ppt/tags/tag7.xml><?xml version="1.0" encoding="utf-8"?>
<p:tagLst xmlns:a="http://schemas.openxmlformats.org/drawingml/2006/main" xmlns:r="http://schemas.openxmlformats.org/officeDocument/2006/relationships" xmlns:p="http://schemas.openxmlformats.org/presentationml/2006/main">
  <p:tag name="TIMING" val="|2.6|2.7|2.7|2.7|2.6|2.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TotalTime>
  <Words>2773</Words>
  <Application>Microsoft Office PowerPoint</Application>
  <PresentationFormat>On-screen Show (4:3)</PresentationFormat>
  <Paragraphs>350</Paragraphs>
  <Slides>34</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Tahoma</vt:lpstr>
      <vt:lpstr>Times New Roman</vt:lpstr>
      <vt:lpstr>Wingdings</vt:lpstr>
      <vt:lpstr>Тема Office</vt:lpstr>
      <vt:lpstr>Graph</vt:lpstr>
      <vt:lpstr>PowerPoint Presentation</vt:lpstr>
      <vt:lpstr>About Thrombodynamics-4D</vt:lpstr>
      <vt:lpstr>PowerPoint Presentation</vt:lpstr>
      <vt:lpstr>PowerPoint Presentation</vt:lpstr>
      <vt:lpstr>PowerPoint Presentation</vt:lpstr>
      <vt:lpstr>The idea behind Thrombodynamics</vt:lpstr>
      <vt:lpstr>PowerPoint Presentation</vt:lpstr>
      <vt:lpstr>Thrombodynamics measurement</vt:lpstr>
      <vt:lpstr>PowerPoint Presentation</vt:lpstr>
      <vt:lpstr>Thrombodynamics results</vt:lpstr>
      <vt:lpstr>Thrombodynamics results</vt:lpstr>
      <vt:lpstr>PowerPoint Presentation</vt:lpstr>
      <vt:lpstr>PowerPoint Presentation</vt:lpstr>
      <vt:lpstr>Thrombodynamics results and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further Questions, please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NN</dc:creator>
  <cp:lastModifiedBy>P N</cp:lastModifiedBy>
  <cp:revision>755</cp:revision>
  <cp:lastPrinted>2015-10-19T13:16:25Z</cp:lastPrinted>
  <dcterms:created xsi:type="dcterms:W3CDTF">2012-11-19T06:33:28Z</dcterms:created>
  <dcterms:modified xsi:type="dcterms:W3CDTF">2017-06-12T07:34:54Z</dcterms:modified>
  <cp:contentStatus>Final</cp:contentStatus>
</cp:coreProperties>
</file>